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aleway"/>
      <p:regular r:id="rId36"/>
      <p:bold r:id="rId37"/>
      <p:italic r:id="rId38"/>
      <p:boldItalic r:id="rId39"/>
    </p:embeddedFont>
    <p:embeddedFont>
      <p:font typeface="La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5.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Lat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bold.fntdata"/><Relationship Id="rId14" Type="http://schemas.openxmlformats.org/officeDocument/2006/relationships/slide" Target="slides/slide9.xml"/><Relationship Id="rId36" Type="http://schemas.openxmlformats.org/officeDocument/2006/relationships/font" Target="fonts/Raleway-regular.fntdata"/><Relationship Id="rId17" Type="http://schemas.openxmlformats.org/officeDocument/2006/relationships/slide" Target="slides/slide12.xml"/><Relationship Id="rId39" Type="http://schemas.openxmlformats.org/officeDocument/2006/relationships/font" Target="fonts/Raleway-boldItalic.fntdata"/><Relationship Id="rId16" Type="http://schemas.openxmlformats.org/officeDocument/2006/relationships/slide" Target="slides/slide11.xml"/><Relationship Id="rId38" Type="http://schemas.openxmlformats.org/officeDocument/2006/relationships/font" Target="fonts/Raleway-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5e0683c4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55e0683c4f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682477a0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g5682477a09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682477a0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5682477a09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f64b529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5f64b5290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f64b529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5f64b529c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56f065eb3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56f065eb3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Lucida Sans"/>
              <a:ea typeface="Lucida Sans"/>
              <a:cs typeface="Lucida Sans"/>
              <a:sym typeface="Lucida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5.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3.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5.jpg"/><Relationship Id="rId4" Type="http://schemas.openxmlformats.org/officeDocument/2006/relationships/image" Target="../media/image38.jpg"/><Relationship Id="rId9" Type="http://schemas.openxmlformats.org/officeDocument/2006/relationships/image" Target="../media/image15.png"/><Relationship Id="rId5" Type="http://schemas.openxmlformats.org/officeDocument/2006/relationships/image" Target="../media/image47.jpg"/><Relationship Id="rId6" Type="http://schemas.openxmlformats.org/officeDocument/2006/relationships/image" Target="../media/image48.jpg"/><Relationship Id="rId7" Type="http://schemas.openxmlformats.org/officeDocument/2006/relationships/image" Target="../media/image36.jpg"/><Relationship Id="rId8" Type="http://schemas.openxmlformats.org/officeDocument/2006/relationships/image" Target="../media/image3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jpg"/><Relationship Id="rId4" Type="http://schemas.openxmlformats.org/officeDocument/2006/relationships/image" Target="../media/image52.png"/><Relationship Id="rId5" Type="http://schemas.openxmlformats.org/officeDocument/2006/relationships/image" Target="../media/image50.png"/><Relationship Id="rId6" Type="http://schemas.openxmlformats.org/officeDocument/2006/relationships/image" Target="../media/image53.png"/><Relationship Id="rId7"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1.png"/><Relationship Id="rId4" Type="http://schemas.openxmlformats.org/officeDocument/2006/relationships/image" Target="../media/image54.png"/><Relationship Id="rId5" Type="http://schemas.openxmlformats.org/officeDocument/2006/relationships/image" Target="../media/image5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gif"/><Relationship Id="rId4" Type="http://schemas.openxmlformats.org/officeDocument/2006/relationships/hyperlink" Target="https://invis.io/3CRICO7FSD4" TargetMode="External"/><Relationship Id="rId5" Type="http://schemas.openxmlformats.org/officeDocument/2006/relationships/image" Target="../media/image22.gif"/><Relationship Id="rId6"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gif"/><Relationship Id="rId4" Type="http://schemas.openxmlformats.org/officeDocument/2006/relationships/image" Target="../media/image40.gif"/><Relationship Id="rId5"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hyperlink" Target="https://drive.google.com/open?id=1r_W88nMWP7Lkxq4PjlB01jUWdE-p4awP"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hyperlink" Target="https://drive.google.com/drive/folders/1GHk2W_2MFArfGTkRBF4ZnmtDvz1Nu-A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invis.io/49RN59FDTHE" TargetMode="External"/><Relationship Id="rId4" Type="http://schemas.openxmlformats.org/officeDocument/2006/relationships/image" Target="../media/image31.png"/><Relationship Id="rId5"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hyperlink" Target="https://invis.io/U8S37PYAYVF" TargetMode="External"/><Relationship Id="rId5" Type="http://schemas.openxmlformats.org/officeDocument/2006/relationships/image" Target="../media/image58.png"/><Relationship Id="rId6" Type="http://schemas.openxmlformats.org/officeDocument/2006/relationships/image" Target="../media/image60.png"/><Relationship Id="rId7" Type="http://schemas.openxmlformats.org/officeDocument/2006/relationships/image" Target="../media/image59.png"/><Relationship Id="rId8"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ozy.com/rising-stars/why-your-dogs-should-be-watching-tv/72598" TargetMode="External"/><Relationship Id="rId4" Type="http://schemas.openxmlformats.org/officeDocument/2006/relationships/image" Target="../media/image10.png"/><Relationship Id="rId5"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hyperlink" Target="https://docs.google.com/document/d/1IkASByuSsjZQ-YNJCppaSdKtm7iN3zNgvviJvqO5z98" TargetMode="External"/><Relationship Id="rId5" Type="http://schemas.openxmlformats.org/officeDocument/2006/relationships/image" Target="../media/image7.jpg"/><Relationship Id="rId6" Type="http://schemas.openxmlformats.org/officeDocument/2006/relationships/image" Target="../media/image8.jpg"/><Relationship Id="rId7"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hyperlink" Target="https://drive.google.com/drive/folders/1kZ4zsjIuHGSPiTCxPQ327GDjCxWfUUi1" TargetMode="External"/><Relationship Id="rId5" Type="http://schemas.openxmlformats.org/officeDocument/2006/relationships/image" Target="../media/image17.png"/><Relationship Id="rId6"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3"/>
          <p:cNvSpPr txBox="1"/>
          <p:nvPr/>
        </p:nvSpPr>
        <p:spPr>
          <a:xfrm>
            <a:off x="650475" y="433625"/>
            <a:ext cx="1782600" cy="903600"/>
          </a:xfrm>
          <a:prstGeom prst="rect">
            <a:avLst/>
          </a:prstGeom>
          <a:noFill/>
          <a:ln cap="flat" cmpd="sng" w="28575">
            <a:solidFill>
              <a:srgbClr val="FDFFF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Lato"/>
                <a:ea typeface="Lato"/>
                <a:cs typeface="Lato"/>
                <a:sym typeface="Lato"/>
              </a:rPr>
              <a:t>PetBook</a:t>
            </a:r>
            <a:endParaRPr b="1" sz="3000">
              <a:solidFill>
                <a:schemeClr val="lt1"/>
              </a:solidFill>
              <a:latin typeface="Lato"/>
              <a:ea typeface="Lato"/>
              <a:cs typeface="Lato"/>
              <a:sym typeface="Lato"/>
            </a:endParaRPr>
          </a:p>
          <a:p>
            <a:pPr indent="0" lvl="0" marL="0" rtl="0" algn="ctr">
              <a:spcBef>
                <a:spcPts val="0"/>
              </a:spcBef>
              <a:spcAft>
                <a:spcPts val="0"/>
              </a:spcAft>
              <a:buNone/>
            </a:pPr>
            <a:r>
              <a:rPr lang="en" sz="1100">
                <a:solidFill>
                  <a:srgbClr val="FFFDE7"/>
                </a:solidFill>
                <a:latin typeface="Lato"/>
                <a:ea typeface="Lato"/>
                <a:cs typeface="Lato"/>
                <a:sym typeface="Lato"/>
              </a:rPr>
              <a:t>Travel guide for trips </a:t>
            </a:r>
            <a:endParaRPr sz="1100">
              <a:solidFill>
                <a:srgbClr val="FFFDE7"/>
              </a:solidFill>
              <a:latin typeface="Lato"/>
              <a:ea typeface="Lato"/>
              <a:cs typeface="Lato"/>
              <a:sym typeface="Lato"/>
            </a:endParaRPr>
          </a:p>
          <a:p>
            <a:pPr indent="0" lvl="0" marL="0" rtl="0" algn="ctr">
              <a:spcBef>
                <a:spcPts val="0"/>
              </a:spcBef>
              <a:spcAft>
                <a:spcPts val="0"/>
              </a:spcAft>
              <a:buNone/>
            </a:pPr>
            <a:r>
              <a:rPr lang="en" sz="1100">
                <a:solidFill>
                  <a:srgbClr val="FFFDE7"/>
                </a:solidFill>
                <a:latin typeface="Lato"/>
                <a:ea typeface="Lato"/>
                <a:cs typeface="Lato"/>
                <a:sym typeface="Lato"/>
              </a:rPr>
              <a:t>with pets</a:t>
            </a:r>
            <a:endParaRPr sz="1100">
              <a:solidFill>
                <a:srgbClr val="FFFDE7"/>
              </a:solidFill>
              <a:latin typeface="Lato"/>
              <a:ea typeface="Lato"/>
              <a:cs typeface="Lato"/>
              <a:sym typeface="Lato"/>
            </a:endParaRPr>
          </a:p>
        </p:txBody>
      </p:sp>
      <p:sp>
        <p:nvSpPr>
          <p:cNvPr id="73" name="Google Shape;73;p13"/>
          <p:cNvSpPr/>
          <p:nvPr/>
        </p:nvSpPr>
        <p:spPr>
          <a:xfrm>
            <a:off x="7008475" y="867150"/>
            <a:ext cx="1912500" cy="3575700"/>
          </a:xfrm>
          <a:prstGeom prst="foldedCorner">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20000"/>
              </a:lnSpc>
              <a:spcBef>
                <a:spcPts val="0"/>
              </a:spcBef>
              <a:spcAft>
                <a:spcPts val="0"/>
              </a:spcAft>
              <a:buNone/>
            </a:pPr>
            <a:r>
              <a:t/>
            </a:r>
            <a:endParaRPr b="1" sz="1200">
              <a:solidFill>
                <a:srgbClr val="4A4A4A"/>
              </a:solidFill>
              <a:latin typeface="Lato"/>
              <a:ea typeface="Lato"/>
              <a:cs typeface="Lato"/>
              <a:sym typeface="Lato"/>
            </a:endParaRPr>
          </a:p>
          <a:p>
            <a:pPr indent="0" lvl="0" marL="0" rtl="0" algn="l">
              <a:lnSpc>
                <a:spcPct val="120000"/>
              </a:lnSpc>
              <a:spcBef>
                <a:spcPts val="0"/>
              </a:spcBef>
              <a:spcAft>
                <a:spcPts val="0"/>
              </a:spcAft>
              <a:buNone/>
            </a:pPr>
            <a:r>
              <a:rPr b="1" lang="en" sz="1200">
                <a:solidFill>
                  <a:srgbClr val="4A4A4A"/>
                </a:solidFill>
                <a:latin typeface="Lato"/>
                <a:ea typeface="Lato"/>
                <a:cs typeface="Lato"/>
                <a:sym typeface="Lato"/>
              </a:rPr>
              <a:t>THE PROBLEM: </a:t>
            </a:r>
            <a:endParaRPr b="1" sz="1200">
              <a:solidFill>
                <a:srgbClr val="4A4A4A"/>
              </a:solidFill>
              <a:latin typeface="Lato"/>
              <a:ea typeface="Lato"/>
              <a:cs typeface="Lato"/>
              <a:sym typeface="Lato"/>
            </a:endParaRPr>
          </a:p>
          <a:p>
            <a:pPr indent="0" lvl="0" marL="0" rtl="0" algn="l">
              <a:lnSpc>
                <a:spcPct val="120000"/>
              </a:lnSpc>
              <a:spcBef>
                <a:spcPts val="0"/>
              </a:spcBef>
              <a:spcAft>
                <a:spcPts val="0"/>
              </a:spcAft>
              <a:buNone/>
            </a:pPr>
            <a:r>
              <a:rPr b="1" lang="en" sz="1200">
                <a:solidFill>
                  <a:srgbClr val="4A4A4A"/>
                </a:solidFill>
                <a:latin typeface="Lato"/>
                <a:ea typeface="Lato"/>
                <a:cs typeface="Lato"/>
                <a:sym typeface="Lato"/>
              </a:rPr>
              <a:t>Possibility of quick organization of trip while traveling with pets</a:t>
            </a:r>
            <a:endParaRPr b="1" sz="1200">
              <a:solidFill>
                <a:srgbClr val="4A4A4A"/>
              </a:solidFill>
              <a:latin typeface="Lato"/>
              <a:ea typeface="Lato"/>
              <a:cs typeface="Lato"/>
              <a:sym typeface="Lato"/>
            </a:endParaRPr>
          </a:p>
          <a:p>
            <a:pPr indent="0" lvl="0" marL="0" rtl="0" algn="l">
              <a:lnSpc>
                <a:spcPct val="120000"/>
              </a:lnSpc>
              <a:spcBef>
                <a:spcPts val="0"/>
              </a:spcBef>
              <a:spcAft>
                <a:spcPts val="0"/>
              </a:spcAft>
              <a:buClr>
                <a:schemeClr val="dk1"/>
              </a:buClr>
              <a:buSzPts val="1100"/>
              <a:buFont typeface="Arial"/>
              <a:buNone/>
            </a:pPr>
            <a:r>
              <a:t/>
            </a:r>
            <a:endParaRPr b="1" sz="1200">
              <a:solidFill>
                <a:srgbClr val="4A4A4A"/>
              </a:solidFill>
              <a:latin typeface="Lato"/>
              <a:ea typeface="Lato"/>
              <a:cs typeface="Lato"/>
              <a:sym typeface="Lato"/>
            </a:endParaRPr>
          </a:p>
          <a:p>
            <a:pPr indent="0" lvl="0" marL="0" rtl="0" algn="l">
              <a:lnSpc>
                <a:spcPct val="120000"/>
              </a:lnSpc>
              <a:spcBef>
                <a:spcPts val="0"/>
              </a:spcBef>
              <a:spcAft>
                <a:spcPts val="0"/>
              </a:spcAft>
              <a:buNone/>
            </a:pPr>
            <a:r>
              <a:rPr b="1" lang="en" sz="1200">
                <a:solidFill>
                  <a:srgbClr val="4A4A4A"/>
                </a:solidFill>
                <a:latin typeface="Lato"/>
                <a:ea typeface="Lato"/>
                <a:cs typeface="Lato"/>
                <a:sym typeface="Lato"/>
              </a:rPr>
              <a:t>THE SOLUTION: </a:t>
            </a:r>
            <a:endParaRPr b="1" sz="1200">
              <a:solidFill>
                <a:srgbClr val="4A4A4A"/>
              </a:solidFill>
              <a:latin typeface="Lato"/>
              <a:ea typeface="Lato"/>
              <a:cs typeface="Lato"/>
              <a:sym typeface="Lato"/>
            </a:endParaRPr>
          </a:p>
          <a:p>
            <a:pPr indent="0" lvl="0" marL="0" rtl="0" algn="l">
              <a:lnSpc>
                <a:spcPct val="120000"/>
              </a:lnSpc>
              <a:spcBef>
                <a:spcPts val="0"/>
              </a:spcBef>
              <a:spcAft>
                <a:spcPts val="0"/>
              </a:spcAft>
              <a:buNone/>
            </a:pPr>
            <a:r>
              <a:rPr lang="en" sz="1200">
                <a:solidFill>
                  <a:srgbClr val="4A4A4A"/>
                </a:solidFill>
                <a:latin typeface="Lato"/>
                <a:ea typeface="Lato"/>
                <a:cs typeface="Lato"/>
                <a:sym typeface="Lato"/>
              </a:rPr>
              <a:t>Travel app - guide for pet owners - PETBOOK</a:t>
            </a:r>
            <a:endParaRPr sz="1200">
              <a:solidFill>
                <a:srgbClr val="4A4A4A"/>
              </a:solidFill>
              <a:latin typeface="Lato"/>
              <a:ea typeface="Lato"/>
              <a:cs typeface="Lato"/>
              <a:sym typeface="Lato"/>
            </a:endParaRPr>
          </a:p>
          <a:p>
            <a:pPr indent="0" lvl="0" marL="0" rtl="0" algn="l">
              <a:lnSpc>
                <a:spcPct val="120000"/>
              </a:lnSpc>
              <a:spcBef>
                <a:spcPts val="0"/>
              </a:spcBef>
              <a:spcAft>
                <a:spcPts val="0"/>
              </a:spcAft>
              <a:buClr>
                <a:schemeClr val="dk1"/>
              </a:buClr>
              <a:buSzPts val="1100"/>
              <a:buFont typeface="Arial"/>
              <a:buNone/>
            </a:pPr>
            <a:r>
              <a:t/>
            </a:r>
            <a:endParaRPr sz="1200">
              <a:solidFill>
                <a:srgbClr val="4A4A4A"/>
              </a:solidFill>
              <a:latin typeface="Lato"/>
              <a:ea typeface="Lato"/>
              <a:cs typeface="Lato"/>
              <a:sym typeface="Lato"/>
            </a:endParaRPr>
          </a:p>
          <a:p>
            <a:pPr indent="0" lvl="0" marL="0" rtl="0" algn="l">
              <a:lnSpc>
                <a:spcPct val="120000"/>
              </a:lnSpc>
              <a:spcBef>
                <a:spcPts val="0"/>
              </a:spcBef>
              <a:spcAft>
                <a:spcPts val="0"/>
              </a:spcAft>
              <a:buNone/>
            </a:pPr>
            <a:r>
              <a:rPr b="1" lang="en" sz="1200">
                <a:solidFill>
                  <a:srgbClr val="4A4A4A"/>
                </a:solidFill>
                <a:latin typeface="Lato"/>
                <a:ea typeface="Lato"/>
                <a:cs typeface="Lato"/>
                <a:sym typeface="Lato"/>
              </a:rPr>
              <a:t>MY ROLE:</a:t>
            </a:r>
            <a:r>
              <a:rPr lang="en" sz="1200">
                <a:solidFill>
                  <a:srgbClr val="4A4A4A"/>
                </a:solidFill>
                <a:latin typeface="Lato"/>
                <a:ea typeface="Lato"/>
                <a:cs typeface="Lato"/>
                <a:sym typeface="Lato"/>
              </a:rPr>
              <a:t>  </a:t>
            </a:r>
            <a:endParaRPr sz="1200">
              <a:solidFill>
                <a:srgbClr val="4A4A4A"/>
              </a:solidFill>
              <a:latin typeface="Lato"/>
              <a:ea typeface="Lato"/>
              <a:cs typeface="Lato"/>
              <a:sym typeface="Lato"/>
            </a:endParaRPr>
          </a:p>
          <a:p>
            <a:pPr indent="0" lvl="0" marL="0" rtl="0" algn="l">
              <a:lnSpc>
                <a:spcPct val="120000"/>
              </a:lnSpc>
              <a:spcBef>
                <a:spcPts val="0"/>
              </a:spcBef>
              <a:spcAft>
                <a:spcPts val="0"/>
              </a:spcAft>
              <a:buNone/>
            </a:pPr>
            <a:r>
              <a:rPr lang="en" sz="1200">
                <a:solidFill>
                  <a:srgbClr val="4A4A4A"/>
                </a:solidFill>
                <a:latin typeface="Lato"/>
                <a:ea typeface="Lato"/>
                <a:cs typeface="Lato"/>
                <a:sym typeface="Lato"/>
              </a:rPr>
              <a:t>UX designer (Individual Project)</a:t>
            </a:r>
            <a:endParaRPr sz="1200">
              <a:solidFill>
                <a:srgbClr val="4A4A4A"/>
              </a:solidFill>
              <a:latin typeface="Lato"/>
              <a:ea typeface="Lato"/>
              <a:cs typeface="Lato"/>
              <a:sym typeface="Lato"/>
            </a:endParaRPr>
          </a:p>
          <a:p>
            <a:pPr indent="0" lvl="0" marL="0" rtl="0" algn="l">
              <a:lnSpc>
                <a:spcPct val="120000"/>
              </a:lnSpc>
              <a:spcBef>
                <a:spcPts val="0"/>
              </a:spcBef>
              <a:spcAft>
                <a:spcPts val="0"/>
              </a:spcAft>
              <a:buNone/>
            </a:pPr>
            <a:r>
              <a:t/>
            </a:r>
            <a:endParaRPr sz="1200">
              <a:solidFill>
                <a:srgbClr val="4A4A4A"/>
              </a:solidFill>
              <a:latin typeface="Lato"/>
              <a:ea typeface="Lato"/>
              <a:cs typeface="Lato"/>
              <a:sym typeface="Lato"/>
            </a:endParaRPr>
          </a:p>
          <a:p>
            <a:pPr indent="0" lvl="0" marL="0" rtl="0" algn="l">
              <a:lnSpc>
                <a:spcPct val="120000"/>
              </a:lnSpc>
              <a:spcBef>
                <a:spcPts val="0"/>
              </a:spcBef>
              <a:spcAft>
                <a:spcPts val="0"/>
              </a:spcAft>
              <a:buNone/>
            </a:pPr>
            <a:r>
              <a:rPr b="1" lang="en" sz="1200">
                <a:solidFill>
                  <a:srgbClr val="4A4A4A"/>
                </a:solidFill>
                <a:latin typeface="Lato"/>
                <a:ea typeface="Lato"/>
                <a:cs typeface="Lato"/>
                <a:sym typeface="Lato"/>
              </a:rPr>
              <a:t>TOOLS: </a:t>
            </a:r>
            <a:endParaRPr b="1" sz="1200">
              <a:solidFill>
                <a:srgbClr val="4A4A4A"/>
              </a:solidFill>
              <a:latin typeface="Lato"/>
              <a:ea typeface="Lato"/>
              <a:cs typeface="Lato"/>
              <a:sym typeface="Lato"/>
            </a:endParaRPr>
          </a:p>
          <a:p>
            <a:pPr indent="0" lvl="0" marL="0" rtl="0" algn="l">
              <a:lnSpc>
                <a:spcPct val="120000"/>
              </a:lnSpc>
              <a:spcBef>
                <a:spcPts val="0"/>
              </a:spcBef>
              <a:spcAft>
                <a:spcPts val="0"/>
              </a:spcAft>
              <a:buClr>
                <a:schemeClr val="dk1"/>
              </a:buClr>
              <a:buSzPts val="1100"/>
              <a:buFont typeface="Arial"/>
              <a:buNone/>
            </a:pPr>
            <a:r>
              <a:rPr lang="en" sz="1200">
                <a:solidFill>
                  <a:srgbClr val="4A4A4A"/>
                </a:solidFill>
                <a:latin typeface="Lato"/>
                <a:ea typeface="Lato"/>
                <a:cs typeface="Lato"/>
                <a:sym typeface="Lato"/>
              </a:rPr>
              <a:t>Miro, Sketch, InVision</a:t>
            </a:r>
            <a:endParaRPr/>
          </a:p>
        </p:txBody>
      </p:sp>
      <p:sp>
        <p:nvSpPr>
          <p:cNvPr id="74" name="Google Shape;74;p13"/>
          <p:cNvSpPr txBox="1"/>
          <p:nvPr/>
        </p:nvSpPr>
        <p:spPr>
          <a:xfrm>
            <a:off x="7376700" y="4727750"/>
            <a:ext cx="14610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Nataliia Dykun</a:t>
            </a:r>
            <a:endParaRPr>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0" y="1480513"/>
            <a:ext cx="2264700" cy="102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400">
                <a:solidFill>
                  <a:srgbClr val="434343"/>
                </a:solidFill>
              </a:rPr>
              <a:t>Empathy </a:t>
            </a:r>
            <a:endParaRPr sz="2400">
              <a:solidFill>
                <a:srgbClr val="434343"/>
              </a:solidFill>
            </a:endParaRPr>
          </a:p>
          <a:p>
            <a:pPr indent="0" lvl="0" marL="0" rtl="0" algn="ctr">
              <a:lnSpc>
                <a:spcPct val="100000"/>
              </a:lnSpc>
              <a:spcBef>
                <a:spcPts val="0"/>
              </a:spcBef>
              <a:spcAft>
                <a:spcPts val="0"/>
              </a:spcAft>
              <a:buSzPts val="2800"/>
              <a:buNone/>
            </a:pPr>
            <a:r>
              <a:rPr lang="en" sz="2400">
                <a:solidFill>
                  <a:srgbClr val="434343"/>
                </a:solidFill>
              </a:rPr>
              <a:t>Map</a:t>
            </a:r>
            <a:endParaRPr sz="2400">
              <a:solidFill>
                <a:srgbClr val="434343"/>
              </a:solidFill>
            </a:endParaRPr>
          </a:p>
        </p:txBody>
      </p:sp>
      <p:pic>
        <p:nvPicPr>
          <p:cNvPr id="150" name="Google Shape;150;p22"/>
          <p:cNvPicPr preferRelativeResize="0"/>
          <p:nvPr/>
        </p:nvPicPr>
        <p:blipFill>
          <a:blip r:embed="rId3">
            <a:alphaModFix/>
          </a:blip>
          <a:stretch>
            <a:fillRect/>
          </a:stretch>
        </p:blipFill>
        <p:spPr>
          <a:xfrm>
            <a:off x="872825" y="83150"/>
            <a:ext cx="1025050" cy="1025050"/>
          </a:xfrm>
          <a:prstGeom prst="rect">
            <a:avLst/>
          </a:prstGeom>
          <a:noFill/>
          <a:ln>
            <a:noFill/>
          </a:ln>
        </p:spPr>
      </p:pic>
      <p:pic>
        <p:nvPicPr>
          <p:cNvPr id="151" name="Google Shape;151;p22"/>
          <p:cNvPicPr preferRelativeResize="0"/>
          <p:nvPr/>
        </p:nvPicPr>
        <p:blipFill>
          <a:blip r:embed="rId4">
            <a:alphaModFix/>
          </a:blip>
          <a:stretch>
            <a:fillRect/>
          </a:stretch>
        </p:blipFill>
        <p:spPr>
          <a:xfrm>
            <a:off x="2192300" y="233762"/>
            <a:ext cx="6848824" cy="4675976"/>
          </a:xfrm>
          <a:prstGeom prst="rect">
            <a:avLst/>
          </a:prstGeom>
          <a:noFill/>
          <a:ln>
            <a:noFill/>
          </a:ln>
        </p:spPr>
      </p:pic>
      <p:sp>
        <p:nvSpPr>
          <p:cNvPr id="152" name="Google Shape;152;p22"/>
          <p:cNvSpPr txBox="1"/>
          <p:nvPr/>
        </p:nvSpPr>
        <p:spPr>
          <a:xfrm>
            <a:off x="228800" y="2571750"/>
            <a:ext cx="1963500" cy="24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Users are actively looking for clear messages that application can give, and when customers can get what they need fast and be confident they won’t need to do more research but will achieve their goal using one software.</a:t>
            </a:r>
            <a:endParaRPr sz="12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3"/>
          <p:cNvSpPr txBox="1"/>
          <p:nvPr>
            <p:ph type="title"/>
          </p:nvPr>
        </p:nvSpPr>
        <p:spPr>
          <a:xfrm rot="-565">
            <a:off x="403446" y="1517281"/>
            <a:ext cx="1825500" cy="69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200">
                <a:solidFill>
                  <a:srgbClr val="434343"/>
                </a:solidFill>
              </a:rPr>
              <a:t>Storyboard</a:t>
            </a:r>
            <a:endParaRPr sz="2200">
              <a:solidFill>
                <a:srgbClr val="434343"/>
              </a:solidFill>
            </a:endParaRPr>
          </a:p>
        </p:txBody>
      </p:sp>
      <p:pic>
        <p:nvPicPr>
          <p:cNvPr id="158" name="Google Shape;158;p23"/>
          <p:cNvPicPr preferRelativeResize="0"/>
          <p:nvPr/>
        </p:nvPicPr>
        <p:blipFill>
          <a:blip r:embed="rId3">
            <a:alphaModFix/>
          </a:blip>
          <a:stretch>
            <a:fillRect/>
          </a:stretch>
        </p:blipFill>
        <p:spPr>
          <a:xfrm>
            <a:off x="2451550" y="288975"/>
            <a:ext cx="6275224" cy="4565550"/>
          </a:xfrm>
          <a:prstGeom prst="rect">
            <a:avLst/>
          </a:prstGeom>
          <a:noFill/>
          <a:ln>
            <a:noFill/>
          </a:ln>
        </p:spPr>
      </p:pic>
      <p:pic>
        <p:nvPicPr>
          <p:cNvPr id="159" name="Google Shape;159;p23"/>
          <p:cNvPicPr preferRelativeResize="0"/>
          <p:nvPr/>
        </p:nvPicPr>
        <p:blipFill>
          <a:blip r:embed="rId4">
            <a:alphaModFix/>
          </a:blip>
          <a:stretch>
            <a:fillRect/>
          </a:stretch>
        </p:blipFill>
        <p:spPr>
          <a:xfrm>
            <a:off x="983525" y="72275"/>
            <a:ext cx="1040125" cy="1040125"/>
          </a:xfrm>
          <a:prstGeom prst="rect">
            <a:avLst/>
          </a:prstGeom>
          <a:noFill/>
          <a:ln>
            <a:noFill/>
          </a:ln>
        </p:spPr>
      </p:pic>
      <p:sp>
        <p:nvSpPr>
          <p:cNvPr id="160" name="Google Shape;160;p23"/>
          <p:cNvSpPr txBox="1"/>
          <p:nvPr/>
        </p:nvSpPr>
        <p:spPr>
          <a:xfrm>
            <a:off x="403450" y="2156150"/>
            <a:ext cx="2102100" cy="25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Our story shows how customers’ concerns can be defeated by good product choices.</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Julia wants to travel with a pet and needs to get the information about </a:t>
            </a:r>
            <a:r>
              <a:rPr lang="en" sz="1200">
                <a:latin typeface="Lato"/>
                <a:ea typeface="Lato"/>
                <a:cs typeface="Lato"/>
                <a:sym typeface="Lato"/>
              </a:rPr>
              <a:t>required</a:t>
            </a:r>
            <a:r>
              <a:rPr lang="en" sz="1200">
                <a:latin typeface="Lato"/>
                <a:ea typeface="Lato"/>
                <a:cs typeface="Lato"/>
                <a:sym typeface="Lato"/>
              </a:rPr>
              <a:t> documentation to safely travel on a plane abroad.</a:t>
            </a:r>
            <a:endParaRPr sz="12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231800" y="1626025"/>
            <a:ext cx="1791900" cy="114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400">
                <a:solidFill>
                  <a:srgbClr val="434343"/>
                </a:solidFill>
              </a:rPr>
              <a:t>Journey Map</a:t>
            </a:r>
            <a:endParaRPr sz="2400">
              <a:solidFill>
                <a:srgbClr val="434343"/>
              </a:solidFill>
            </a:endParaRPr>
          </a:p>
        </p:txBody>
      </p:sp>
      <p:pic>
        <p:nvPicPr>
          <p:cNvPr id="166" name="Google Shape;166;p24"/>
          <p:cNvPicPr preferRelativeResize="0"/>
          <p:nvPr/>
        </p:nvPicPr>
        <p:blipFill>
          <a:blip r:embed="rId3">
            <a:alphaModFix/>
          </a:blip>
          <a:stretch>
            <a:fillRect/>
          </a:stretch>
        </p:blipFill>
        <p:spPr>
          <a:xfrm>
            <a:off x="769225" y="72275"/>
            <a:ext cx="1312725" cy="1312725"/>
          </a:xfrm>
          <a:prstGeom prst="rect">
            <a:avLst/>
          </a:prstGeom>
          <a:noFill/>
          <a:ln>
            <a:noFill/>
          </a:ln>
        </p:spPr>
      </p:pic>
      <p:pic>
        <p:nvPicPr>
          <p:cNvPr id="167" name="Google Shape;167;p24"/>
          <p:cNvPicPr preferRelativeResize="0"/>
          <p:nvPr/>
        </p:nvPicPr>
        <p:blipFill>
          <a:blip r:embed="rId4">
            <a:alphaModFix/>
          </a:blip>
          <a:stretch>
            <a:fillRect/>
          </a:stretch>
        </p:blipFill>
        <p:spPr>
          <a:xfrm>
            <a:off x="2282550" y="291550"/>
            <a:ext cx="6709050" cy="4560400"/>
          </a:xfrm>
          <a:prstGeom prst="rect">
            <a:avLst/>
          </a:prstGeom>
          <a:noFill/>
          <a:ln>
            <a:noFill/>
          </a:ln>
          <a:effectLst>
            <a:outerShdw blurRad="200025" rotWithShape="0" algn="bl" dir="2700000" dist="76200">
              <a:srgbClr val="674EA7">
                <a:alpha val="38000"/>
              </a:srgbClr>
            </a:outerShdw>
          </a:effectLst>
        </p:spPr>
      </p:pic>
      <p:sp>
        <p:nvSpPr>
          <p:cNvPr id="168" name="Google Shape;168;p24"/>
          <p:cNvSpPr txBox="1"/>
          <p:nvPr/>
        </p:nvSpPr>
        <p:spPr>
          <a:xfrm>
            <a:off x="231800" y="2770525"/>
            <a:ext cx="1999500" cy="21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User’s experience from the initial step of the journey should reach satisfaction of their needs to ensure</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that product addresses all the requests and elevates current customer’s mood and meets expectations.</a:t>
            </a:r>
            <a:endParaRPr sz="12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5"/>
          <p:cNvSpPr txBox="1"/>
          <p:nvPr>
            <p:ph type="title"/>
          </p:nvPr>
        </p:nvSpPr>
        <p:spPr>
          <a:xfrm rot="-503">
            <a:off x="-12" y="1432381"/>
            <a:ext cx="2048400" cy="1289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200">
                <a:solidFill>
                  <a:srgbClr val="434343"/>
                </a:solidFill>
              </a:rPr>
              <a:t>Feature </a:t>
            </a:r>
            <a:endParaRPr sz="2200">
              <a:solidFill>
                <a:srgbClr val="434343"/>
              </a:solidFill>
            </a:endParaRPr>
          </a:p>
          <a:p>
            <a:pPr indent="0" lvl="0" marL="0" rtl="0" algn="ctr">
              <a:lnSpc>
                <a:spcPct val="100000"/>
              </a:lnSpc>
              <a:spcBef>
                <a:spcPts val="0"/>
              </a:spcBef>
              <a:spcAft>
                <a:spcPts val="0"/>
              </a:spcAft>
              <a:buSzPts val="2800"/>
              <a:buNone/>
            </a:pPr>
            <a:r>
              <a:rPr lang="en" sz="2200">
                <a:solidFill>
                  <a:srgbClr val="434343"/>
                </a:solidFill>
              </a:rPr>
              <a:t>Prioritization </a:t>
            </a:r>
            <a:endParaRPr sz="2200">
              <a:solidFill>
                <a:srgbClr val="434343"/>
              </a:solidFill>
            </a:endParaRPr>
          </a:p>
          <a:p>
            <a:pPr indent="0" lvl="0" marL="0" rtl="0" algn="ctr">
              <a:lnSpc>
                <a:spcPct val="100000"/>
              </a:lnSpc>
              <a:spcBef>
                <a:spcPts val="0"/>
              </a:spcBef>
              <a:spcAft>
                <a:spcPts val="0"/>
              </a:spcAft>
              <a:buSzPts val="2800"/>
              <a:buNone/>
            </a:pPr>
            <a:r>
              <a:rPr lang="en" sz="2200">
                <a:solidFill>
                  <a:srgbClr val="434343"/>
                </a:solidFill>
              </a:rPr>
              <a:t>Matrix</a:t>
            </a:r>
            <a:endParaRPr sz="2200">
              <a:solidFill>
                <a:srgbClr val="434343"/>
              </a:solidFill>
            </a:endParaRPr>
          </a:p>
        </p:txBody>
      </p:sp>
      <p:pic>
        <p:nvPicPr>
          <p:cNvPr id="174" name="Google Shape;174;p25"/>
          <p:cNvPicPr preferRelativeResize="0"/>
          <p:nvPr/>
        </p:nvPicPr>
        <p:blipFill>
          <a:blip r:embed="rId3">
            <a:alphaModFix/>
          </a:blip>
          <a:stretch>
            <a:fillRect/>
          </a:stretch>
        </p:blipFill>
        <p:spPr>
          <a:xfrm>
            <a:off x="964250" y="86850"/>
            <a:ext cx="772425" cy="772425"/>
          </a:xfrm>
          <a:prstGeom prst="rect">
            <a:avLst/>
          </a:prstGeom>
          <a:noFill/>
          <a:ln>
            <a:noFill/>
          </a:ln>
        </p:spPr>
      </p:pic>
      <p:sp>
        <p:nvSpPr>
          <p:cNvPr id="175" name="Google Shape;175;p25"/>
          <p:cNvSpPr txBox="1"/>
          <p:nvPr/>
        </p:nvSpPr>
        <p:spPr>
          <a:xfrm>
            <a:off x="337350" y="2722225"/>
            <a:ext cx="1519800" cy="21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Our research showed that diversity of options and ability to see real people feedback are at highest impact for customer.</a:t>
            </a:r>
            <a:endParaRPr sz="1200">
              <a:latin typeface="Lato"/>
              <a:ea typeface="Lato"/>
              <a:cs typeface="Lato"/>
              <a:sym typeface="Lato"/>
            </a:endParaRPr>
          </a:p>
        </p:txBody>
      </p:sp>
      <p:pic>
        <p:nvPicPr>
          <p:cNvPr id="176" name="Google Shape;176;p25"/>
          <p:cNvPicPr preferRelativeResize="0"/>
          <p:nvPr/>
        </p:nvPicPr>
        <p:blipFill>
          <a:blip r:embed="rId4">
            <a:alphaModFix/>
          </a:blip>
          <a:stretch>
            <a:fillRect/>
          </a:stretch>
        </p:blipFill>
        <p:spPr>
          <a:xfrm>
            <a:off x="2117813" y="480225"/>
            <a:ext cx="6790812" cy="418303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Google Shape;181;p26"/>
          <p:cNvPicPr preferRelativeResize="0"/>
          <p:nvPr/>
        </p:nvPicPr>
        <p:blipFill>
          <a:blip r:embed="rId3">
            <a:alphaModFix/>
          </a:blip>
          <a:stretch>
            <a:fillRect/>
          </a:stretch>
        </p:blipFill>
        <p:spPr>
          <a:xfrm>
            <a:off x="900650" y="105475"/>
            <a:ext cx="978475" cy="1009450"/>
          </a:xfrm>
          <a:prstGeom prst="rect">
            <a:avLst/>
          </a:prstGeom>
          <a:noFill/>
          <a:ln>
            <a:noFill/>
          </a:ln>
        </p:spPr>
      </p:pic>
      <p:sp>
        <p:nvSpPr>
          <p:cNvPr id="182" name="Google Shape;182;p26"/>
          <p:cNvSpPr txBox="1"/>
          <p:nvPr/>
        </p:nvSpPr>
        <p:spPr>
          <a:xfrm>
            <a:off x="228900" y="1735150"/>
            <a:ext cx="1987500" cy="25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Pets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Trip</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Petbook App</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Successful Experience </a:t>
            </a:r>
            <a:endParaRPr>
              <a:latin typeface="Lato"/>
              <a:ea typeface="Lato"/>
              <a:cs typeface="Lato"/>
              <a:sym typeface="Lato"/>
            </a:endParaRPr>
          </a:p>
        </p:txBody>
      </p:sp>
      <p:pic>
        <p:nvPicPr>
          <p:cNvPr id="183" name="Google Shape;183;p26"/>
          <p:cNvPicPr preferRelativeResize="0"/>
          <p:nvPr/>
        </p:nvPicPr>
        <p:blipFill>
          <a:blip r:embed="rId4">
            <a:alphaModFix/>
          </a:blip>
          <a:stretch>
            <a:fillRect/>
          </a:stretch>
        </p:blipFill>
        <p:spPr>
          <a:xfrm>
            <a:off x="2216400" y="832725"/>
            <a:ext cx="6622801" cy="34780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Google Shape;188;p27"/>
          <p:cNvPicPr preferRelativeResize="0"/>
          <p:nvPr/>
        </p:nvPicPr>
        <p:blipFill>
          <a:blip r:embed="rId3">
            <a:alphaModFix/>
          </a:blip>
          <a:stretch>
            <a:fillRect/>
          </a:stretch>
        </p:blipFill>
        <p:spPr>
          <a:xfrm>
            <a:off x="885750" y="0"/>
            <a:ext cx="1246350" cy="967775"/>
          </a:xfrm>
          <a:prstGeom prst="rect">
            <a:avLst/>
          </a:prstGeom>
          <a:noFill/>
          <a:ln>
            <a:noFill/>
          </a:ln>
        </p:spPr>
      </p:pic>
      <p:sp>
        <p:nvSpPr>
          <p:cNvPr id="189" name="Google Shape;189;p27"/>
          <p:cNvSpPr txBox="1"/>
          <p:nvPr/>
        </p:nvSpPr>
        <p:spPr>
          <a:xfrm>
            <a:off x="252975" y="1993538"/>
            <a:ext cx="1662300" cy="12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Tap an app and travel with your little “fluffy” friend anywhere around the world.</a:t>
            </a:r>
            <a:endParaRPr>
              <a:latin typeface="Lato"/>
              <a:ea typeface="Lato"/>
              <a:cs typeface="Lato"/>
              <a:sym typeface="Lato"/>
            </a:endParaRPr>
          </a:p>
        </p:txBody>
      </p:sp>
      <p:pic>
        <p:nvPicPr>
          <p:cNvPr id="190" name="Google Shape;190;p27"/>
          <p:cNvPicPr preferRelativeResize="0"/>
          <p:nvPr/>
        </p:nvPicPr>
        <p:blipFill>
          <a:blip r:embed="rId4">
            <a:alphaModFix/>
          </a:blip>
          <a:stretch>
            <a:fillRect/>
          </a:stretch>
        </p:blipFill>
        <p:spPr>
          <a:xfrm>
            <a:off x="2008400" y="753650"/>
            <a:ext cx="6923925" cy="36361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290275" y="1295875"/>
            <a:ext cx="1222200" cy="137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434343"/>
                </a:solidFill>
              </a:rPr>
              <a:t>User Flow</a:t>
            </a:r>
            <a:r>
              <a:rPr lang="en">
                <a:solidFill>
                  <a:srgbClr val="761E86"/>
                </a:solidFill>
              </a:rPr>
              <a:t> </a:t>
            </a:r>
            <a:endParaRPr>
              <a:solidFill>
                <a:srgbClr val="761E86"/>
              </a:solidFill>
            </a:endParaRPr>
          </a:p>
        </p:txBody>
      </p:sp>
      <p:pic>
        <p:nvPicPr>
          <p:cNvPr id="196" name="Google Shape;196;p28"/>
          <p:cNvPicPr preferRelativeResize="0"/>
          <p:nvPr/>
        </p:nvPicPr>
        <p:blipFill>
          <a:blip r:embed="rId3">
            <a:alphaModFix/>
          </a:blip>
          <a:stretch>
            <a:fillRect/>
          </a:stretch>
        </p:blipFill>
        <p:spPr>
          <a:xfrm>
            <a:off x="1876475" y="379675"/>
            <a:ext cx="7104675" cy="4498825"/>
          </a:xfrm>
          <a:prstGeom prst="rect">
            <a:avLst/>
          </a:prstGeom>
          <a:noFill/>
          <a:ln cap="flat" cmpd="sng" w="9525">
            <a:solidFill>
              <a:srgbClr val="9900FF"/>
            </a:solidFill>
            <a:prstDash val="solid"/>
            <a:round/>
            <a:headEnd len="sm" w="sm" type="none"/>
            <a:tailEnd len="sm" w="sm" type="none"/>
          </a:ln>
          <a:effectLst>
            <a:outerShdw blurRad="257175" rotWithShape="0" algn="bl" dir="5400000" dist="47625">
              <a:srgbClr val="8E7CC3">
                <a:alpha val="50000"/>
              </a:srgbClr>
            </a:outerShdw>
          </a:effectLst>
        </p:spPr>
      </p:pic>
      <p:pic>
        <p:nvPicPr>
          <p:cNvPr id="197" name="Google Shape;197;p28"/>
          <p:cNvPicPr preferRelativeResize="0"/>
          <p:nvPr/>
        </p:nvPicPr>
        <p:blipFill>
          <a:blip r:embed="rId4">
            <a:alphaModFix/>
          </a:blip>
          <a:stretch>
            <a:fillRect/>
          </a:stretch>
        </p:blipFill>
        <p:spPr>
          <a:xfrm>
            <a:off x="848800" y="84325"/>
            <a:ext cx="903425" cy="903425"/>
          </a:xfrm>
          <a:prstGeom prst="rect">
            <a:avLst/>
          </a:prstGeom>
          <a:noFill/>
          <a:ln>
            <a:noFill/>
          </a:ln>
        </p:spPr>
      </p:pic>
      <p:sp>
        <p:nvSpPr>
          <p:cNvPr id="198" name="Google Shape;198;p28"/>
          <p:cNvSpPr txBox="1"/>
          <p:nvPr/>
        </p:nvSpPr>
        <p:spPr>
          <a:xfrm>
            <a:off x="108850" y="2433150"/>
            <a:ext cx="1705500" cy="25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Once on the app login page Customer will be able to follow multiple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directions.</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The User Flow </a:t>
            </a:r>
            <a:r>
              <a:rPr lang="en" sz="1200">
                <a:latin typeface="Lato"/>
                <a:ea typeface="Lato"/>
                <a:cs typeface="Lato"/>
                <a:sym typeface="Lato"/>
              </a:rPr>
              <a:t>continues</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with multiple options after getting to Menu page.</a:t>
            </a:r>
            <a:endParaRPr sz="12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1AB2A"/>
            </a:gs>
            <a:gs pos="100000">
              <a:srgbClr val="203E13"/>
            </a:gs>
          </a:gsLst>
          <a:path path="circle">
            <a:fillToRect b="50%" l="50%" r="50%" t="50%"/>
          </a:path>
          <a:tileRect/>
        </a:gradFill>
      </p:bgPr>
    </p:bg>
    <p:spTree>
      <p:nvGrpSpPr>
        <p:cNvPr id="202" name="Shape 202"/>
        <p:cNvGrpSpPr/>
        <p:nvPr/>
      </p:nvGrpSpPr>
      <p:grpSpPr>
        <a:xfrm>
          <a:off x="0" y="0"/>
          <a:ext cx="0" cy="0"/>
          <a:chOff x="0" y="0"/>
          <a:chExt cx="0" cy="0"/>
        </a:xfrm>
      </p:grpSpPr>
      <p:sp>
        <p:nvSpPr>
          <p:cNvPr id="203" name="Google Shape;203;p29"/>
          <p:cNvSpPr txBox="1"/>
          <p:nvPr>
            <p:ph type="ctrTitle"/>
          </p:nvPr>
        </p:nvSpPr>
        <p:spPr>
          <a:xfrm>
            <a:off x="2781625" y="1971525"/>
            <a:ext cx="5337600" cy="1128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solidFill>
                  <a:srgbClr val="FFFFFF"/>
                </a:solidFill>
              </a:rPr>
              <a:t>Prototyping</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4375750" y="563900"/>
            <a:ext cx="18879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434343"/>
                </a:solidFill>
              </a:rPr>
              <a:t>Sketches</a:t>
            </a:r>
            <a:endParaRPr>
              <a:solidFill>
                <a:srgbClr val="434343"/>
              </a:solidFill>
            </a:endParaRPr>
          </a:p>
        </p:txBody>
      </p:sp>
      <p:pic>
        <p:nvPicPr>
          <p:cNvPr id="209" name="Google Shape;209;p30"/>
          <p:cNvPicPr preferRelativeResize="0"/>
          <p:nvPr/>
        </p:nvPicPr>
        <p:blipFill>
          <a:blip r:embed="rId3">
            <a:alphaModFix/>
          </a:blip>
          <a:stretch>
            <a:fillRect/>
          </a:stretch>
        </p:blipFill>
        <p:spPr>
          <a:xfrm>
            <a:off x="2242201" y="1199288"/>
            <a:ext cx="1220802" cy="2381027"/>
          </a:xfrm>
          <a:prstGeom prst="rect">
            <a:avLst/>
          </a:prstGeom>
          <a:noFill/>
          <a:ln cap="flat" cmpd="sng" w="28575">
            <a:solidFill>
              <a:srgbClr val="674EA7"/>
            </a:solidFill>
            <a:prstDash val="solid"/>
            <a:round/>
            <a:headEnd len="sm" w="sm" type="none"/>
            <a:tailEnd len="sm" w="sm" type="none"/>
          </a:ln>
          <a:effectLst>
            <a:outerShdw blurRad="57150" rotWithShape="0" algn="bl" dir="9360000" dist="9525">
              <a:srgbClr val="000000">
                <a:alpha val="50000"/>
              </a:srgbClr>
            </a:outerShdw>
          </a:effectLst>
        </p:spPr>
      </p:pic>
      <p:pic>
        <p:nvPicPr>
          <p:cNvPr id="210" name="Google Shape;210;p30"/>
          <p:cNvPicPr preferRelativeResize="0"/>
          <p:nvPr/>
        </p:nvPicPr>
        <p:blipFill>
          <a:blip r:embed="rId4">
            <a:alphaModFix/>
          </a:blip>
          <a:stretch>
            <a:fillRect/>
          </a:stretch>
        </p:blipFill>
        <p:spPr>
          <a:xfrm>
            <a:off x="5397263" y="2212400"/>
            <a:ext cx="1220802" cy="2381021"/>
          </a:xfrm>
          <a:prstGeom prst="rect">
            <a:avLst/>
          </a:prstGeom>
          <a:noFill/>
          <a:ln cap="flat" cmpd="sng" w="28575">
            <a:solidFill>
              <a:srgbClr val="674EA7"/>
            </a:solidFill>
            <a:prstDash val="solid"/>
            <a:round/>
            <a:headEnd len="sm" w="sm" type="none"/>
            <a:tailEnd len="sm" w="sm" type="none"/>
          </a:ln>
        </p:spPr>
      </p:pic>
      <p:pic>
        <p:nvPicPr>
          <p:cNvPr id="211" name="Google Shape;211;p30"/>
          <p:cNvPicPr preferRelativeResize="0"/>
          <p:nvPr/>
        </p:nvPicPr>
        <p:blipFill>
          <a:blip r:embed="rId5">
            <a:alphaModFix/>
          </a:blip>
          <a:stretch>
            <a:fillRect/>
          </a:stretch>
        </p:blipFill>
        <p:spPr>
          <a:xfrm>
            <a:off x="4309700" y="1694438"/>
            <a:ext cx="1264677" cy="2381028"/>
          </a:xfrm>
          <a:prstGeom prst="rect">
            <a:avLst/>
          </a:prstGeom>
          <a:noFill/>
          <a:ln cap="flat" cmpd="sng" w="28575">
            <a:solidFill>
              <a:srgbClr val="674EA7"/>
            </a:solidFill>
            <a:prstDash val="solid"/>
            <a:round/>
            <a:headEnd len="sm" w="sm" type="none"/>
            <a:tailEnd len="sm" w="sm" type="none"/>
          </a:ln>
        </p:spPr>
      </p:pic>
      <p:pic>
        <p:nvPicPr>
          <p:cNvPr id="212" name="Google Shape;212;p30"/>
          <p:cNvPicPr preferRelativeResize="0"/>
          <p:nvPr/>
        </p:nvPicPr>
        <p:blipFill>
          <a:blip r:embed="rId6">
            <a:alphaModFix/>
          </a:blip>
          <a:stretch>
            <a:fillRect/>
          </a:stretch>
        </p:blipFill>
        <p:spPr>
          <a:xfrm>
            <a:off x="7610025" y="947600"/>
            <a:ext cx="1264680" cy="2381022"/>
          </a:xfrm>
          <a:prstGeom prst="rect">
            <a:avLst/>
          </a:prstGeom>
          <a:noFill/>
          <a:ln cap="flat" cmpd="sng" w="28575">
            <a:solidFill>
              <a:srgbClr val="674EA7"/>
            </a:solidFill>
            <a:prstDash val="solid"/>
            <a:round/>
            <a:headEnd len="sm" w="sm" type="none"/>
            <a:tailEnd len="sm" w="sm" type="none"/>
          </a:ln>
        </p:spPr>
      </p:pic>
      <p:pic>
        <p:nvPicPr>
          <p:cNvPr id="213" name="Google Shape;213;p30"/>
          <p:cNvPicPr preferRelativeResize="0"/>
          <p:nvPr/>
        </p:nvPicPr>
        <p:blipFill>
          <a:blip r:embed="rId7">
            <a:alphaModFix/>
          </a:blip>
          <a:stretch>
            <a:fillRect/>
          </a:stretch>
        </p:blipFill>
        <p:spPr>
          <a:xfrm>
            <a:off x="3198950" y="2212400"/>
            <a:ext cx="1302298" cy="2381021"/>
          </a:xfrm>
          <a:prstGeom prst="rect">
            <a:avLst/>
          </a:prstGeom>
          <a:noFill/>
          <a:ln cap="flat" cmpd="sng" w="28575">
            <a:solidFill>
              <a:srgbClr val="674EA7"/>
            </a:solidFill>
            <a:prstDash val="solid"/>
            <a:round/>
            <a:headEnd len="sm" w="sm" type="none"/>
            <a:tailEnd len="sm" w="sm" type="none"/>
          </a:ln>
        </p:spPr>
      </p:pic>
      <p:pic>
        <p:nvPicPr>
          <p:cNvPr id="214" name="Google Shape;214;p30"/>
          <p:cNvPicPr preferRelativeResize="0"/>
          <p:nvPr/>
        </p:nvPicPr>
        <p:blipFill>
          <a:blip r:embed="rId8">
            <a:alphaModFix/>
          </a:blip>
          <a:stretch>
            <a:fillRect/>
          </a:stretch>
        </p:blipFill>
        <p:spPr>
          <a:xfrm>
            <a:off x="6421063" y="1501688"/>
            <a:ext cx="1264673" cy="2381021"/>
          </a:xfrm>
          <a:prstGeom prst="rect">
            <a:avLst/>
          </a:prstGeom>
          <a:noFill/>
          <a:ln cap="flat" cmpd="sng" w="28575">
            <a:solidFill>
              <a:srgbClr val="674EA7"/>
            </a:solidFill>
            <a:prstDash val="solid"/>
            <a:round/>
            <a:headEnd len="sm" w="sm" type="none"/>
            <a:tailEnd len="sm" w="sm" type="none"/>
          </a:ln>
        </p:spPr>
      </p:pic>
      <p:sp>
        <p:nvSpPr>
          <p:cNvPr id="215" name="Google Shape;215;p30"/>
          <p:cNvSpPr txBox="1"/>
          <p:nvPr/>
        </p:nvSpPr>
        <p:spPr>
          <a:xfrm>
            <a:off x="616625" y="2143188"/>
            <a:ext cx="1686300" cy="10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Initial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step of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design development.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216" name="Google Shape;216;p30"/>
          <p:cNvPicPr preferRelativeResize="0"/>
          <p:nvPr/>
        </p:nvPicPr>
        <p:blipFill>
          <a:blip r:embed="rId9">
            <a:alphaModFix/>
          </a:blip>
          <a:stretch>
            <a:fillRect/>
          </a:stretch>
        </p:blipFill>
        <p:spPr>
          <a:xfrm>
            <a:off x="1021574" y="92175"/>
            <a:ext cx="876402" cy="855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3797550" y="467550"/>
            <a:ext cx="36225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434343"/>
                </a:solidFill>
              </a:rPr>
              <a:t>Digital Wireframes</a:t>
            </a:r>
            <a:endParaRPr>
              <a:solidFill>
                <a:srgbClr val="434343"/>
              </a:solidFill>
            </a:endParaRPr>
          </a:p>
        </p:txBody>
      </p:sp>
      <p:pic>
        <p:nvPicPr>
          <p:cNvPr id="222" name="Google Shape;222;p31"/>
          <p:cNvPicPr preferRelativeResize="0"/>
          <p:nvPr/>
        </p:nvPicPr>
        <p:blipFill rotWithShape="1">
          <a:blip r:embed="rId3">
            <a:alphaModFix/>
          </a:blip>
          <a:srcRect b="17495" l="25297" r="25039" t="10655"/>
          <a:stretch/>
        </p:blipFill>
        <p:spPr>
          <a:xfrm>
            <a:off x="1051650" y="115200"/>
            <a:ext cx="632175" cy="987749"/>
          </a:xfrm>
          <a:prstGeom prst="rect">
            <a:avLst/>
          </a:prstGeom>
          <a:noFill/>
          <a:ln>
            <a:noFill/>
          </a:ln>
        </p:spPr>
      </p:pic>
      <p:pic>
        <p:nvPicPr>
          <p:cNvPr id="223" name="Google Shape;223;p31"/>
          <p:cNvPicPr preferRelativeResize="0"/>
          <p:nvPr/>
        </p:nvPicPr>
        <p:blipFill>
          <a:blip r:embed="rId4">
            <a:alphaModFix/>
          </a:blip>
          <a:stretch>
            <a:fillRect/>
          </a:stretch>
        </p:blipFill>
        <p:spPr>
          <a:xfrm>
            <a:off x="2433250" y="756650"/>
            <a:ext cx="3899575" cy="3899575"/>
          </a:xfrm>
          <a:prstGeom prst="rect">
            <a:avLst/>
          </a:prstGeom>
          <a:noFill/>
          <a:ln>
            <a:noFill/>
          </a:ln>
        </p:spPr>
      </p:pic>
      <p:pic>
        <p:nvPicPr>
          <p:cNvPr id="224" name="Google Shape;224;p31"/>
          <p:cNvPicPr preferRelativeResize="0"/>
          <p:nvPr/>
        </p:nvPicPr>
        <p:blipFill>
          <a:blip r:embed="rId5">
            <a:alphaModFix/>
          </a:blip>
          <a:stretch>
            <a:fillRect/>
          </a:stretch>
        </p:blipFill>
        <p:spPr>
          <a:xfrm>
            <a:off x="505900" y="891375"/>
            <a:ext cx="4252125" cy="4252125"/>
          </a:xfrm>
          <a:prstGeom prst="rect">
            <a:avLst/>
          </a:prstGeom>
          <a:noFill/>
          <a:ln>
            <a:noFill/>
          </a:ln>
        </p:spPr>
      </p:pic>
      <p:pic>
        <p:nvPicPr>
          <p:cNvPr id="225" name="Google Shape;225;p31"/>
          <p:cNvPicPr preferRelativeResize="0"/>
          <p:nvPr/>
        </p:nvPicPr>
        <p:blipFill rotWithShape="1">
          <a:blip r:embed="rId6">
            <a:alphaModFix/>
          </a:blip>
          <a:srcRect b="0" l="-3120" r="3120" t="0"/>
          <a:stretch/>
        </p:blipFill>
        <p:spPr>
          <a:xfrm>
            <a:off x="3891400" y="891375"/>
            <a:ext cx="4252125" cy="4252125"/>
          </a:xfrm>
          <a:prstGeom prst="rect">
            <a:avLst/>
          </a:prstGeom>
          <a:noFill/>
          <a:ln>
            <a:noFill/>
          </a:ln>
        </p:spPr>
      </p:pic>
      <p:pic>
        <p:nvPicPr>
          <p:cNvPr id="226" name="Google Shape;226;p31"/>
          <p:cNvPicPr preferRelativeResize="0"/>
          <p:nvPr/>
        </p:nvPicPr>
        <p:blipFill>
          <a:blip r:embed="rId7">
            <a:alphaModFix/>
          </a:blip>
          <a:stretch>
            <a:fillRect/>
          </a:stretch>
        </p:blipFill>
        <p:spPr>
          <a:xfrm>
            <a:off x="5742225" y="547800"/>
            <a:ext cx="4317275" cy="4317275"/>
          </a:xfrm>
          <a:prstGeom prst="rect">
            <a:avLst/>
          </a:prstGeom>
          <a:noFill/>
          <a:ln>
            <a:noFill/>
          </a:ln>
        </p:spPr>
      </p:pic>
      <p:sp>
        <p:nvSpPr>
          <p:cNvPr id="227" name="Google Shape;227;p31"/>
          <p:cNvSpPr txBox="1"/>
          <p:nvPr/>
        </p:nvSpPr>
        <p:spPr>
          <a:xfrm>
            <a:off x="253000" y="2385025"/>
            <a:ext cx="1240800" cy="8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InVision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Digital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Wireframing</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EAD3"/>
        </a:solidFill>
      </p:bgPr>
    </p:bg>
    <p:spTree>
      <p:nvGrpSpPr>
        <p:cNvPr id="78" name="Shape 78"/>
        <p:cNvGrpSpPr/>
        <p:nvPr/>
      </p:nvGrpSpPr>
      <p:grpSpPr>
        <a:xfrm>
          <a:off x="0" y="0"/>
          <a:ext cx="0" cy="0"/>
          <a:chOff x="0" y="0"/>
          <a:chExt cx="0" cy="0"/>
        </a:xfrm>
      </p:grpSpPr>
      <p:sp>
        <p:nvSpPr>
          <p:cNvPr id="79" name="Google Shape;79;p14"/>
          <p:cNvSpPr txBox="1"/>
          <p:nvPr/>
        </p:nvSpPr>
        <p:spPr>
          <a:xfrm>
            <a:off x="650475" y="1288900"/>
            <a:ext cx="1782600" cy="903600"/>
          </a:xfrm>
          <a:prstGeom prst="rect">
            <a:avLst/>
          </a:prstGeom>
          <a:noFill/>
          <a:ln cap="flat" cmpd="sng" w="28575">
            <a:solidFill>
              <a:srgbClr val="FDFFF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38761D"/>
                </a:solidFill>
                <a:latin typeface="Lato"/>
                <a:ea typeface="Lato"/>
                <a:cs typeface="Lato"/>
                <a:sym typeface="Lato"/>
              </a:rPr>
              <a:t>PetBook</a:t>
            </a:r>
            <a:endParaRPr b="1" sz="3000">
              <a:solidFill>
                <a:srgbClr val="38761D"/>
              </a:solidFill>
              <a:latin typeface="Lato"/>
              <a:ea typeface="Lato"/>
              <a:cs typeface="Lato"/>
              <a:sym typeface="Lato"/>
            </a:endParaRPr>
          </a:p>
          <a:p>
            <a:pPr indent="0" lvl="0" marL="0" rtl="0" algn="ctr">
              <a:spcBef>
                <a:spcPts val="0"/>
              </a:spcBef>
              <a:spcAft>
                <a:spcPts val="0"/>
              </a:spcAft>
              <a:buNone/>
            </a:pPr>
            <a:r>
              <a:rPr lang="en" sz="1100">
                <a:solidFill>
                  <a:srgbClr val="6AA84F"/>
                </a:solidFill>
                <a:latin typeface="Lato"/>
                <a:ea typeface="Lato"/>
                <a:cs typeface="Lato"/>
                <a:sym typeface="Lato"/>
              </a:rPr>
              <a:t>Travel guide for trips with pets</a:t>
            </a:r>
            <a:endParaRPr sz="1100">
              <a:solidFill>
                <a:srgbClr val="6AA84F"/>
              </a:solidFill>
              <a:latin typeface="Lato"/>
              <a:ea typeface="Lato"/>
              <a:cs typeface="Lato"/>
              <a:sym typeface="Lato"/>
            </a:endParaRPr>
          </a:p>
        </p:txBody>
      </p:sp>
      <p:sp>
        <p:nvSpPr>
          <p:cNvPr id="80" name="Google Shape;80;p14"/>
          <p:cNvSpPr txBox="1"/>
          <p:nvPr/>
        </p:nvSpPr>
        <p:spPr>
          <a:xfrm>
            <a:off x="365400" y="2708350"/>
            <a:ext cx="2675700" cy="7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8761D"/>
                </a:solidFill>
                <a:latin typeface="Lato"/>
                <a:ea typeface="Lato"/>
                <a:cs typeface="Lato"/>
                <a:sym typeface="Lato"/>
              </a:rPr>
              <a:t>One paw ahead of time.</a:t>
            </a:r>
            <a:endParaRPr sz="1800">
              <a:solidFill>
                <a:srgbClr val="38761D"/>
              </a:solidFill>
              <a:latin typeface="Lato"/>
              <a:ea typeface="Lato"/>
              <a:cs typeface="Lato"/>
              <a:sym typeface="Lato"/>
            </a:endParaRPr>
          </a:p>
        </p:txBody>
      </p:sp>
      <p:pic>
        <p:nvPicPr>
          <p:cNvPr id="81" name="Google Shape;81;p14"/>
          <p:cNvPicPr preferRelativeResize="0"/>
          <p:nvPr/>
        </p:nvPicPr>
        <p:blipFill>
          <a:blip r:embed="rId3">
            <a:alphaModFix/>
          </a:blip>
          <a:stretch>
            <a:fillRect/>
          </a:stretch>
        </p:blipFill>
        <p:spPr>
          <a:xfrm>
            <a:off x="2499675" y="116900"/>
            <a:ext cx="4909700" cy="4909700"/>
          </a:xfrm>
          <a:prstGeom prst="rect">
            <a:avLst/>
          </a:prstGeom>
          <a:noFill/>
          <a:ln>
            <a:noFill/>
          </a:ln>
        </p:spPr>
      </p:pic>
      <p:pic>
        <p:nvPicPr>
          <p:cNvPr id="82" name="Google Shape;82;p14"/>
          <p:cNvPicPr preferRelativeResize="0"/>
          <p:nvPr/>
        </p:nvPicPr>
        <p:blipFill>
          <a:blip r:embed="rId4">
            <a:alphaModFix/>
          </a:blip>
          <a:stretch>
            <a:fillRect/>
          </a:stretch>
        </p:blipFill>
        <p:spPr>
          <a:xfrm>
            <a:off x="5080700" y="155400"/>
            <a:ext cx="4840075" cy="4840075"/>
          </a:xfrm>
          <a:prstGeom prst="rect">
            <a:avLst/>
          </a:prstGeom>
          <a:noFill/>
          <a:ln>
            <a:noFill/>
          </a:ln>
        </p:spPr>
      </p:pic>
      <p:pic>
        <p:nvPicPr>
          <p:cNvPr id="83" name="Google Shape;83;p14"/>
          <p:cNvPicPr preferRelativeResize="0"/>
          <p:nvPr/>
        </p:nvPicPr>
        <p:blipFill>
          <a:blip r:embed="rId5">
            <a:alphaModFix/>
          </a:blip>
          <a:stretch>
            <a:fillRect/>
          </a:stretch>
        </p:blipFill>
        <p:spPr>
          <a:xfrm>
            <a:off x="3803975" y="661088"/>
            <a:ext cx="4797725" cy="4797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2"/>
          <p:cNvSpPr txBox="1"/>
          <p:nvPr>
            <p:ph type="title"/>
          </p:nvPr>
        </p:nvSpPr>
        <p:spPr>
          <a:xfrm>
            <a:off x="0" y="1672125"/>
            <a:ext cx="2522400" cy="1556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2400">
                <a:solidFill>
                  <a:srgbClr val="434343"/>
                </a:solidFill>
              </a:rPr>
              <a:t>Hi-Fi </a:t>
            </a:r>
            <a:endParaRPr sz="2400">
              <a:solidFill>
                <a:srgbClr val="434343"/>
              </a:solidFill>
            </a:endParaRPr>
          </a:p>
          <a:p>
            <a:pPr indent="0" lvl="0" marL="0" rtl="0" algn="ctr">
              <a:lnSpc>
                <a:spcPct val="100000"/>
              </a:lnSpc>
              <a:spcBef>
                <a:spcPts val="0"/>
              </a:spcBef>
              <a:spcAft>
                <a:spcPts val="0"/>
              </a:spcAft>
              <a:buClr>
                <a:schemeClr val="dk1"/>
              </a:buClr>
              <a:buSzPts val="1100"/>
              <a:buFont typeface="Arial"/>
              <a:buNone/>
            </a:pPr>
            <a:r>
              <a:rPr lang="en" sz="2400">
                <a:solidFill>
                  <a:srgbClr val="434343"/>
                </a:solidFill>
              </a:rPr>
              <a:t>InVision Prototype</a:t>
            </a:r>
            <a:endParaRPr sz="2400">
              <a:solidFill>
                <a:srgbClr val="434343"/>
              </a:solidFill>
            </a:endParaRPr>
          </a:p>
          <a:p>
            <a:pPr indent="0" lvl="0" marL="0" rtl="0" algn="ctr">
              <a:lnSpc>
                <a:spcPct val="100000"/>
              </a:lnSpc>
              <a:spcBef>
                <a:spcPts val="0"/>
              </a:spcBef>
              <a:spcAft>
                <a:spcPts val="0"/>
              </a:spcAft>
              <a:buSzPts val="2800"/>
              <a:buNone/>
            </a:pPr>
            <a:r>
              <a:t/>
            </a:r>
            <a:endParaRPr>
              <a:solidFill>
                <a:srgbClr val="38761D"/>
              </a:solidFill>
            </a:endParaRPr>
          </a:p>
        </p:txBody>
      </p:sp>
      <p:pic>
        <p:nvPicPr>
          <p:cNvPr id="233" name="Google Shape;233;p32"/>
          <p:cNvPicPr preferRelativeResize="0"/>
          <p:nvPr/>
        </p:nvPicPr>
        <p:blipFill>
          <a:blip r:embed="rId3">
            <a:alphaModFix/>
          </a:blip>
          <a:stretch>
            <a:fillRect/>
          </a:stretch>
        </p:blipFill>
        <p:spPr>
          <a:xfrm>
            <a:off x="3296600" y="485300"/>
            <a:ext cx="1726450" cy="3481925"/>
          </a:xfrm>
          <a:prstGeom prst="rect">
            <a:avLst/>
          </a:prstGeom>
          <a:noFill/>
          <a:ln>
            <a:noFill/>
          </a:ln>
        </p:spPr>
      </p:pic>
      <p:sp>
        <p:nvSpPr>
          <p:cNvPr id="234" name="Google Shape;234;p32"/>
          <p:cNvSpPr txBox="1"/>
          <p:nvPr/>
        </p:nvSpPr>
        <p:spPr>
          <a:xfrm>
            <a:off x="3356850" y="3967225"/>
            <a:ext cx="1775400" cy="7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The prototype created after the research and before User testing.</a:t>
            </a:r>
            <a:endParaRPr sz="1200">
              <a:latin typeface="Lato"/>
              <a:ea typeface="Lato"/>
              <a:cs typeface="Lato"/>
              <a:sym typeface="Lato"/>
            </a:endParaRPr>
          </a:p>
        </p:txBody>
      </p:sp>
      <p:sp>
        <p:nvSpPr>
          <p:cNvPr id="235" name="Google Shape;235;p32"/>
          <p:cNvSpPr txBox="1"/>
          <p:nvPr/>
        </p:nvSpPr>
        <p:spPr>
          <a:xfrm>
            <a:off x="657125" y="4677925"/>
            <a:ext cx="6823200" cy="3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Link to InVision Hi-Fi Prototype </a:t>
            </a:r>
            <a:r>
              <a:rPr lang="en" u="sng">
                <a:solidFill>
                  <a:schemeClr val="hlink"/>
                </a:solidFill>
                <a:latin typeface="Lato"/>
                <a:ea typeface="Lato"/>
                <a:cs typeface="Lato"/>
                <a:sym typeface="Lato"/>
                <a:hlinkClick r:id="rId4"/>
              </a:rPr>
              <a:t>here </a:t>
            </a:r>
            <a:endParaRPr>
              <a:latin typeface="Lato"/>
              <a:ea typeface="Lato"/>
              <a:cs typeface="Lato"/>
              <a:sym typeface="Lato"/>
            </a:endParaRPr>
          </a:p>
        </p:txBody>
      </p:sp>
      <p:sp>
        <p:nvSpPr>
          <p:cNvPr id="236" name="Google Shape;236;p32"/>
          <p:cNvSpPr txBox="1"/>
          <p:nvPr/>
        </p:nvSpPr>
        <p:spPr>
          <a:xfrm>
            <a:off x="6046900" y="3228225"/>
            <a:ext cx="2650200" cy="1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37" name="Google Shape;237;p32"/>
          <p:cNvSpPr txBox="1"/>
          <p:nvPr/>
        </p:nvSpPr>
        <p:spPr>
          <a:xfrm>
            <a:off x="6105700" y="3967225"/>
            <a:ext cx="1775400" cy="8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a:ea typeface="Lato"/>
                <a:cs typeface="Lato"/>
                <a:sym typeface="Lato"/>
              </a:rPr>
              <a:t>The InVision Hi-Fi prototype created after Guerilla testing.</a:t>
            </a:r>
            <a:endParaRPr/>
          </a:p>
        </p:txBody>
      </p:sp>
      <p:pic>
        <p:nvPicPr>
          <p:cNvPr id="238" name="Google Shape;238;p32"/>
          <p:cNvPicPr preferRelativeResize="0"/>
          <p:nvPr/>
        </p:nvPicPr>
        <p:blipFill>
          <a:blip r:embed="rId5">
            <a:alphaModFix/>
          </a:blip>
          <a:stretch>
            <a:fillRect/>
          </a:stretch>
        </p:blipFill>
        <p:spPr>
          <a:xfrm>
            <a:off x="6105712" y="485300"/>
            <a:ext cx="1697438" cy="3481925"/>
          </a:xfrm>
          <a:prstGeom prst="rect">
            <a:avLst/>
          </a:prstGeom>
          <a:noFill/>
          <a:ln>
            <a:noFill/>
          </a:ln>
        </p:spPr>
      </p:pic>
      <p:pic>
        <p:nvPicPr>
          <p:cNvPr id="239" name="Google Shape;239;p32"/>
          <p:cNvPicPr preferRelativeResize="0"/>
          <p:nvPr/>
        </p:nvPicPr>
        <p:blipFill>
          <a:blip r:embed="rId6">
            <a:alphaModFix/>
          </a:blip>
          <a:stretch>
            <a:fillRect/>
          </a:stretch>
        </p:blipFill>
        <p:spPr>
          <a:xfrm>
            <a:off x="836950" y="0"/>
            <a:ext cx="1258975" cy="1258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3"/>
          <p:cNvSpPr txBox="1"/>
          <p:nvPr>
            <p:ph type="title"/>
          </p:nvPr>
        </p:nvSpPr>
        <p:spPr>
          <a:xfrm>
            <a:off x="4110725" y="600025"/>
            <a:ext cx="28035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434343"/>
                </a:solidFill>
              </a:rPr>
              <a:t>User tests gifs</a:t>
            </a:r>
            <a:endParaRPr>
              <a:solidFill>
                <a:srgbClr val="434343"/>
              </a:solidFill>
            </a:endParaRPr>
          </a:p>
        </p:txBody>
      </p:sp>
      <p:sp>
        <p:nvSpPr>
          <p:cNvPr id="245" name="Google Shape;245;p33"/>
          <p:cNvSpPr txBox="1"/>
          <p:nvPr/>
        </p:nvSpPr>
        <p:spPr>
          <a:xfrm>
            <a:off x="386575" y="1535500"/>
            <a:ext cx="2528400" cy="27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User Test Task:</a:t>
            </a:r>
            <a:endParaRPr b="1"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 sz="1200">
                <a:latin typeface="Lato"/>
                <a:ea typeface="Lato"/>
                <a:cs typeface="Lato"/>
                <a:sym typeface="Lato"/>
              </a:rPr>
              <a:t>Login</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 sz="1200">
                <a:latin typeface="Lato"/>
                <a:ea typeface="Lato"/>
                <a:cs typeface="Lato"/>
                <a:sym typeface="Lato"/>
              </a:rPr>
              <a:t>Get documentation for travel, find pet-friendly hotel, and pet-sitters in Phuket, Thailand for trip with cat.</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 sz="1200">
                <a:latin typeface="Lato"/>
                <a:ea typeface="Lato"/>
                <a:cs typeface="Lato"/>
                <a:sym typeface="Lato"/>
              </a:rPr>
              <a:t>Once list is finalized - print it.</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 sz="1200">
                <a:latin typeface="Lato"/>
                <a:ea typeface="Lato"/>
                <a:cs typeface="Lato"/>
                <a:sym typeface="Lato"/>
              </a:rPr>
              <a:t>Go to Profile page and log out.</a:t>
            </a:r>
            <a:endParaRPr sz="1200">
              <a:latin typeface="Lato"/>
              <a:ea typeface="Lato"/>
              <a:cs typeface="Lato"/>
              <a:sym typeface="Lato"/>
            </a:endParaRPr>
          </a:p>
        </p:txBody>
      </p:sp>
      <p:sp>
        <p:nvSpPr>
          <p:cNvPr id="246" name="Google Shape;246;p33"/>
          <p:cNvSpPr txBox="1"/>
          <p:nvPr/>
        </p:nvSpPr>
        <p:spPr>
          <a:xfrm>
            <a:off x="3825125" y="4074125"/>
            <a:ext cx="960300" cy="8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User 1 - Nicole</a:t>
            </a:r>
            <a:endParaRPr>
              <a:latin typeface="Lato"/>
              <a:ea typeface="Lato"/>
              <a:cs typeface="Lato"/>
              <a:sym typeface="Lato"/>
            </a:endParaRPr>
          </a:p>
        </p:txBody>
      </p:sp>
      <p:sp>
        <p:nvSpPr>
          <p:cNvPr id="247" name="Google Shape;247;p33"/>
          <p:cNvSpPr txBox="1"/>
          <p:nvPr/>
        </p:nvSpPr>
        <p:spPr>
          <a:xfrm>
            <a:off x="6625125" y="4074125"/>
            <a:ext cx="1120200" cy="8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User 2 -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Iryna</a:t>
            </a:r>
            <a:endParaRPr>
              <a:latin typeface="Lato"/>
              <a:ea typeface="Lato"/>
              <a:cs typeface="Lato"/>
              <a:sym typeface="Lato"/>
            </a:endParaRPr>
          </a:p>
        </p:txBody>
      </p:sp>
      <p:pic>
        <p:nvPicPr>
          <p:cNvPr id="248" name="Google Shape;248;p33"/>
          <p:cNvPicPr preferRelativeResize="0"/>
          <p:nvPr/>
        </p:nvPicPr>
        <p:blipFill>
          <a:blip r:embed="rId3">
            <a:alphaModFix/>
          </a:blip>
          <a:stretch>
            <a:fillRect/>
          </a:stretch>
        </p:blipFill>
        <p:spPr>
          <a:xfrm>
            <a:off x="3484500" y="1235425"/>
            <a:ext cx="1641525" cy="2854850"/>
          </a:xfrm>
          <a:prstGeom prst="rect">
            <a:avLst/>
          </a:prstGeom>
          <a:noFill/>
          <a:ln cap="flat" cmpd="sng" w="9525">
            <a:solidFill>
              <a:srgbClr val="4A4A4A"/>
            </a:solidFill>
            <a:prstDash val="solid"/>
            <a:round/>
            <a:headEnd len="sm" w="sm" type="none"/>
            <a:tailEnd len="sm" w="sm" type="none"/>
          </a:ln>
          <a:effectLst>
            <a:outerShdw rotWithShape="0" algn="bl" dir="1980000" dist="9525">
              <a:srgbClr val="000000">
                <a:alpha val="88000"/>
              </a:srgbClr>
            </a:outerShdw>
          </a:effectLst>
        </p:spPr>
      </p:pic>
      <p:pic>
        <p:nvPicPr>
          <p:cNvPr id="249" name="Google Shape;249;p33"/>
          <p:cNvPicPr preferRelativeResize="0"/>
          <p:nvPr/>
        </p:nvPicPr>
        <p:blipFill>
          <a:blip r:embed="rId4">
            <a:alphaModFix/>
          </a:blip>
          <a:stretch>
            <a:fillRect/>
          </a:stretch>
        </p:blipFill>
        <p:spPr>
          <a:xfrm>
            <a:off x="6103800" y="1235425"/>
            <a:ext cx="1641525" cy="2854850"/>
          </a:xfrm>
          <a:prstGeom prst="rect">
            <a:avLst/>
          </a:prstGeom>
          <a:noFill/>
          <a:ln cap="flat" cmpd="sng" w="9525">
            <a:solidFill>
              <a:srgbClr val="4A4A4A"/>
            </a:solidFill>
            <a:prstDash val="solid"/>
            <a:round/>
            <a:headEnd len="sm" w="sm" type="none"/>
            <a:tailEnd len="sm" w="sm" type="none"/>
          </a:ln>
        </p:spPr>
      </p:pic>
      <p:pic>
        <p:nvPicPr>
          <p:cNvPr id="250" name="Google Shape;250;p33"/>
          <p:cNvPicPr preferRelativeResize="0"/>
          <p:nvPr/>
        </p:nvPicPr>
        <p:blipFill>
          <a:blip r:embed="rId5">
            <a:alphaModFix/>
          </a:blip>
          <a:stretch>
            <a:fillRect/>
          </a:stretch>
        </p:blipFill>
        <p:spPr>
          <a:xfrm>
            <a:off x="997950" y="77425"/>
            <a:ext cx="1030775" cy="1030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4"/>
          <p:cNvSpPr txBox="1"/>
          <p:nvPr>
            <p:ph type="title"/>
          </p:nvPr>
        </p:nvSpPr>
        <p:spPr>
          <a:xfrm>
            <a:off x="3014575" y="575925"/>
            <a:ext cx="43935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434343"/>
                </a:solidFill>
              </a:rPr>
              <a:t>User Tests Summary</a:t>
            </a:r>
            <a:endParaRPr>
              <a:solidFill>
                <a:srgbClr val="434343"/>
              </a:solidFill>
            </a:endParaRPr>
          </a:p>
        </p:txBody>
      </p:sp>
      <p:pic>
        <p:nvPicPr>
          <p:cNvPr id="256" name="Google Shape;256;p34"/>
          <p:cNvPicPr preferRelativeResize="0"/>
          <p:nvPr/>
        </p:nvPicPr>
        <p:blipFill>
          <a:blip r:embed="rId3">
            <a:alphaModFix/>
          </a:blip>
          <a:stretch>
            <a:fillRect/>
          </a:stretch>
        </p:blipFill>
        <p:spPr>
          <a:xfrm>
            <a:off x="923325" y="62800"/>
            <a:ext cx="1076250" cy="1076250"/>
          </a:xfrm>
          <a:prstGeom prst="rect">
            <a:avLst/>
          </a:prstGeom>
          <a:noFill/>
          <a:ln>
            <a:noFill/>
          </a:ln>
        </p:spPr>
      </p:pic>
      <p:sp>
        <p:nvSpPr>
          <p:cNvPr id="257" name="Google Shape;257;p34"/>
          <p:cNvSpPr txBox="1"/>
          <p:nvPr/>
        </p:nvSpPr>
        <p:spPr>
          <a:xfrm>
            <a:off x="1138700" y="1309000"/>
            <a:ext cx="7003200" cy="18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After conducted users’ tests to check if application corresponds with the customers’ expectations and understanding of the action flow it was seen that: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Customers  need to understand the icons, some of them were not clear and as result were changed (Trip History icon was replaced with the globe icon) + title was added</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Users want to see the way to get out of the pop up screen - either by X sign or words Close or Cancel, so I added X in the wireframe</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Titles of the sections should be clear so the user understands what it is about and what is the next step, therefore Sections of the application were changed to be in bold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All Search fields should be working as if no it makes user frustrated</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It’s good to have the </a:t>
            </a:r>
            <a:r>
              <a:rPr lang="en">
                <a:latin typeface="Lato"/>
                <a:ea typeface="Lato"/>
                <a:cs typeface="Lato"/>
                <a:sym typeface="Lato"/>
              </a:rPr>
              <a:t>explanation</a:t>
            </a:r>
            <a:r>
              <a:rPr lang="en">
                <a:latin typeface="Lato"/>
                <a:ea typeface="Lato"/>
                <a:cs typeface="Lato"/>
                <a:sym typeface="Lato"/>
              </a:rPr>
              <a:t> how an application works before the main flow starts to create a short introductory to new users</a:t>
            </a:r>
            <a:endParaRPr>
              <a:latin typeface="Lato"/>
              <a:ea typeface="Lato"/>
              <a:cs typeface="Lato"/>
              <a:sym typeface="Lato"/>
            </a:endParaRPr>
          </a:p>
        </p:txBody>
      </p:sp>
      <p:sp>
        <p:nvSpPr>
          <p:cNvPr id="258" name="Google Shape;258;p34"/>
          <p:cNvSpPr txBox="1"/>
          <p:nvPr/>
        </p:nvSpPr>
        <p:spPr>
          <a:xfrm>
            <a:off x="457750" y="4770100"/>
            <a:ext cx="3518700" cy="2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Here is a link to recorded users </a:t>
            </a:r>
            <a:r>
              <a:rPr lang="en" u="sng">
                <a:solidFill>
                  <a:schemeClr val="hlink"/>
                </a:solidFill>
                <a:latin typeface="Lato"/>
                <a:ea typeface="Lato"/>
                <a:cs typeface="Lato"/>
                <a:sym typeface="Lato"/>
                <a:hlinkClick r:id="rId4"/>
              </a:rPr>
              <a:t>tests</a:t>
            </a:r>
            <a:r>
              <a:rPr lang="en">
                <a:latin typeface="Lato"/>
                <a:ea typeface="Lato"/>
                <a:cs typeface="Lato"/>
                <a:sym typeface="Lato"/>
              </a:rPr>
              <a:t> </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1AB2A"/>
            </a:gs>
            <a:gs pos="100000">
              <a:srgbClr val="203E13"/>
            </a:gs>
          </a:gsLst>
          <a:path path="circle">
            <a:fillToRect b="50%" l="50%" r="50%" t="50%"/>
          </a:path>
          <a:tileRect/>
        </a:gradFill>
      </p:bgPr>
    </p:bg>
    <p:spTree>
      <p:nvGrpSpPr>
        <p:cNvPr id="262" name="Shape 262"/>
        <p:cNvGrpSpPr/>
        <p:nvPr/>
      </p:nvGrpSpPr>
      <p:grpSpPr>
        <a:xfrm>
          <a:off x="0" y="0"/>
          <a:ext cx="0" cy="0"/>
          <a:chOff x="0" y="0"/>
          <a:chExt cx="0" cy="0"/>
        </a:xfrm>
      </p:grpSpPr>
      <p:sp>
        <p:nvSpPr>
          <p:cNvPr id="263" name="Google Shape;263;p35"/>
          <p:cNvSpPr txBox="1"/>
          <p:nvPr>
            <p:ph type="ctrTitle"/>
          </p:nvPr>
        </p:nvSpPr>
        <p:spPr>
          <a:xfrm>
            <a:off x="2216325" y="1525725"/>
            <a:ext cx="6331500" cy="1542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solidFill>
                  <a:srgbClr val="FFFFFF"/>
                </a:solidFill>
              </a:rPr>
              <a:t>Testing and Iterating</a:t>
            </a:r>
            <a:endParaRPr>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6"/>
          <p:cNvSpPr txBox="1"/>
          <p:nvPr>
            <p:ph type="title"/>
          </p:nvPr>
        </p:nvSpPr>
        <p:spPr>
          <a:xfrm>
            <a:off x="293150" y="1498875"/>
            <a:ext cx="1949700" cy="1912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rgbClr val="434343"/>
                </a:solidFill>
              </a:rPr>
              <a:t>User Testing Plan </a:t>
            </a:r>
            <a:endParaRPr>
              <a:solidFill>
                <a:srgbClr val="434343"/>
              </a:solidFill>
            </a:endParaRPr>
          </a:p>
          <a:p>
            <a:pPr indent="0" lvl="0" marL="0" rtl="0" algn="ctr">
              <a:lnSpc>
                <a:spcPct val="100000"/>
              </a:lnSpc>
              <a:spcBef>
                <a:spcPts val="0"/>
              </a:spcBef>
              <a:spcAft>
                <a:spcPts val="0"/>
              </a:spcAft>
              <a:buSzPts val="2800"/>
              <a:buNone/>
            </a:pPr>
            <a:r>
              <a:rPr lang="en">
                <a:solidFill>
                  <a:srgbClr val="434343"/>
                </a:solidFill>
              </a:rPr>
              <a:t>&amp; Notes</a:t>
            </a:r>
            <a:endParaRPr>
              <a:solidFill>
                <a:srgbClr val="434343"/>
              </a:solidFill>
            </a:endParaRPr>
          </a:p>
        </p:txBody>
      </p:sp>
      <p:sp>
        <p:nvSpPr>
          <p:cNvPr id="269" name="Google Shape;269;p36"/>
          <p:cNvSpPr txBox="1"/>
          <p:nvPr>
            <p:ph idx="1" type="body"/>
          </p:nvPr>
        </p:nvSpPr>
        <p:spPr>
          <a:xfrm>
            <a:off x="2315425" y="762300"/>
            <a:ext cx="6321600" cy="361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400"/>
              <a:t>I</a:t>
            </a:r>
            <a:r>
              <a:rPr lang="en" sz="1400"/>
              <a:t> have tested our final iOS prototype on 2 users.</a:t>
            </a:r>
            <a:endParaRPr sz="1400"/>
          </a:p>
          <a:p>
            <a:pPr indent="0" lvl="0" marL="0" rtl="0" algn="l">
              <a:lnSpc>
                <a:spcPct val="115000"/>
              </a:lnSpc>
              <a:spcBef>
                <a:spcPts val="1600"/>
              </a:spcBef>
              <a:spcAft>
                <a:spcPts val="0"/>
              </a:spcAft>
              <a:buSzPts val="1800"/>
              <a:buNone/>
            </a:pPr>
            <a:r>
              <a:rPr b="1" lang="en" sz="1400"/>
              <a:t>Objective:</a:t>
            </a:r>
            <a:endParaRPr b="1" sz="1400"/>
          </a:p>
          <a:p>
            <a:pPr indent="-317500" lvl="0" marL="457200" rtl="0" algn="l">
              <a:lnSpc>
                <a:spcPct val="115000"/>
              </a:lnSpc>
              <a:spcBef>
                <a:spcPts val="1600"/>
              </a:spcBef>
              <a:spcAft>
                <a:spcPts val="0"/>
              </a:spcAft>
              <a:buSzPts val="1400"/>
              <a:buAutoNum type="arabicPeriod"/>
            </a:pPr>
            <a:r>
              <a:rPr lang="en" sz="1400"/>
              <a:t>To check if application is clear and easy to use.</a:t>
            </a:r>
            <a:endParaRPr sz="1400"/>
          </a:p>
          <a:p>
            <a:pPr indent="-317500" lvl="0" marL="457200" rtl="0" algn="l">
              <a:lnSpc>
                <a:spcPct val="115000"/>
              </a:lnSpc>
              <a:spcBef>
                <a:spcPts val="0"/>
              </a:spcBef>
              <a:spcAft>
                <a:spcPts val="0"/>
              </a:spcAft>
              <a:buSzPts val="1400"/>
              <a:buAutoNum type="arabicPeriod"/>
            </a:pPr>
            <a:r>
              <a:rPr lang="en" sz="1400"/>
              <a:t>Are users able to achieve a task and generate information for trip with a pet to Thailand?</a:t>
            </a:r>
            <a:endParaRPr sz="1400"/>
          </a:p>
          <a:p>
            <a:pPr indent="0" lvl="0" marL="0" rtl="0" algn="l">
              <a:lnSpc>
                <a:spcPct val="115000"/>
              </a:lnSpc>
              <a:spcBef>
                <a:spcPts val="1600"/>
              </a:spcBef>
              <a:spcAft>
                <a:spcPts val="0"/>
              </a:spcAft>
              <a:buNone/>
            </a:pPr>
            <a:r>
              <a:rPr b="1" lang="en" sz="1400"/>
              <a:t>Test Task:</a:t>
            </a:r>
            <a:endParaRPr b="1" sz="1400"/>
          </a:p>
          <a:p>
            <a:pPr indent="-317500" lvl="0" marL="457200" rtl="0" algn="l">
              <a:lnSpc>
                <a:spcPct val="115000"/>
              </a:lnSpc>
              <a:spcBef>
                <a:spcPts val="1600"/>
              </a:spcBef>
              <a:spcAft>
                <a:spcPts val="0"/>
              </a:spcAft>
              <a:buSzPts val="1400"/>
              <a:buChar char="-"/>
            </a:pPr>
            <a:r>
              <a:rPr lang="en" sz="1400"/>
              <a:t>Login</a:t>
            </a:r>
            <a:endParaRPr sz="1400"/>
          </a:p>
          <a:p>
            <a:pPr indent="-317500" lvl="0" marL="457200" rtl="0" algn="l">
              <a:lnSpc>
                <a:spcPct val="115000"/>
              </a:lnSpc>
              <a:spcBef>
                <a:spcPts val="0"/>
              </a:spcBef>
              <a:spcAft>
                <a:spcPts val="0"/>
              </a:spcAft>
              <a:buSzPts val="1400"/>
              <a:buChar char="-"/>
            </a:pPr>
            <a:r>
              <a:rPr lang="en" sz="1400"/>
              <a:t>F</a:t>
            </a:r>
            <a:r>
              <a:rPr lang="en" sz="1400"/>
              <a:t>ind documentation, list of pet-friendly hotels and services needed for a trip to Phuket, Thailand with a cat between 04/30 and 10/05.</a:t>
            </a:r>
            <a:endParaRPr sz="1400"/>
          </a:p>
          <a:p>
            <a:pPr indent="-317500" lvl="0" marL="457200" rtl="0" algn="l">
              <a:lnSpc>
                <a:spcPct val="115000"/>
              </a:lnSpc>
              <a:spcBef>
                <a:spcPts val="0"/>
              </a:spcBef>
              <a:spcAft>
                <a:spcPts val="0"/>
              </a:spcAft>
              <a:buSzPts val="1400"/>
              <a:buChar char="-"/>
            </a:pPr>
            <a:r>
              <a:rPr lang="en" sz="1400"/>
              <a:t>Print this information</a:t>
            </a:r>
            <a:endParaRPr sz="1400"/>
          </a:p>
          <a:p>
            <a:pPr indent="-317500" lvl="0" marL="457200" rtl="0" algn="l">
              <a:lnSpc>
                <a:spcPct val="115000"/>
              </a:lnSpc>
              <a:spcBef>
                <a:spcPts val="0"/>
              </a:spcBef>
              <a:spcAft>
                <a:spcPts val="0"/>
              </a:spcAft>
              <a:buSzPts val="1400"/>
              <a:buChar char="-"/>
            </a:pPr>
            <a:r>
              <a:rPr lang="en" sz="1400"/>
              <a:t>logout</a:t>
            </a:r>
            <a:endParaRPr sz="1400"/>
          </a:p>
        </p:txBody>
      </p:sp>
      <p:pic>
        <p:nvPicPr>
          <p:cNvPr id="270" name="Google Shape;270;p36"/>
          <p:cNvPicPr preferRelativeResize="0"/>
          <p:nvPr/>
        </p:nvPicPr>
        <p:blipFill>
          <a:blip r:embed="rId3">
            <a:alphaModFix/>
          </a:blip>
          <a:stretch>
            <a:fillRect/>
          </a:stretch>
        </p:blipFill>
        <p:spPr>
          <a:xfrm>
            <a:off x="1096575" y="102225"/>
            <a:ext cx="884076" cy="884076"/>
          </a:xfrm>
          <a:prstGeom prst="rect">
            <a:avLst/>
          </a:prstGeom>
          <a:noFill/>
          <a:ln>
            <a:noFill/>
          </a:ln>
        </p:spPr>
      </p:pic>
      <p:sp>
        <p:nvSpPr>
          <p:cNvPr id="271" name="Google Shape;271;p36"/>
          <p:cNvSpPr txBox="1"/>
          <p:nvPr/>
        </p:nvSpPr>
        <p:spPr>
          <a:xfrm>
            <a:off x="575300" y="4706825"/>
            <a:ext cx="1385400" cy="2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User tests </a:t>
            </a:r>
            <a:r>
              <a:rPr lang="en" u="sng">
                <a:solidFill>
                  <a:schemeClr val="hlink"/>
                </a:solidFill>
                <a:latin typeface="Lato"/>
                <a:ea typeface="Lato"/>
                <a:cs typeface="Lato"/>
                <a:sym typeface="Lato"/>
                <a:hlinkClick r:id="rId4"/>
              </a:rPr>
              <a:t>here</a:t>
            </a:r>
            <a:endParaRPr>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7"/>
          <p:cNvSpPr txBox="1"/>
          <p:nvPr>
            <p:ph type="title"/>
          </p:nvPr>
        </p:nvSpPr>
        <p:spPr>
          <a:xfrm>
            <a:off x="930125" y="1824725"/>
            <a:ext cx="2057100" cy="1258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rgbClr val="434343"/>
                </a:solidFill>
              </a:rPr>
              <a:t>iOS </a:t>
            </a:r>
            <a:endParaRPr>
              <a:solidFill>
                <a:srgbClr val="434343"/>
              </a:solidFill>
            </a:endParaRPr>
          </a:p>
          <a:p>
            <a:pPr indent="0" lvl="0" marL="0" rtl="0" algn="ctr">
              <a:lnSpc>
                <a:spcPct val="100000"/>
              </a:lnSpc>
              <a:spcBef>
                <a:spcPts val="0"/>
              </a:spcBef>
              <a:spcAft>
                <a:spcPts val="0"/>
              </a:spcAft>
              <a:buSzPts val="2800"/>
              <a:buNone/>
            </a:pPr>
            <a:r>
              <a:rPr lang="en">
                <a:solidFill>
                  <a:srgbClr val="434343"/>
                </a:solidFill>
              </a:rPr>
              <a:t>Prototype</a:t>
            </a:r>
            <a:endParaRPr>
              <a:solidFill>
                <a:srgbClr val="434343"/>
              </a:solidFill>
            </a:endParaRPr>
          </a:p>
        </p:txBody>
      </p:sp>
      <p:sp>
        <p:nvSpPr>
          <p:cNvPr id="277" name="Google Shape;277;p37"/>
          <p:cNvSpPr txBox="1"/>
          <p:nvPr/>
        </p:nvSpPr>
        <p:spPr>
          <a:xfrm>
            <a:off x="869900" y="3083525"/>
            <a:ext cx="3000000" cy="42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2"/>
                </a:solidFill>
                <a:latin typeface="Lato"/>
                <a:ea typeface="Lato"/>
                <a:cs typeface="Lato"/>
                <a:sym typeface="Lato"/>
              </a:rPr>
              <a:t>Link to iOS Prototype </a:t>
            </a:r>
            <a:r>
              <a:rPr lang="en" u="sng">
                <a:solidFill>
                  <a:schemeClr val="hlink"/>
                </a:solidFill>
                <a:latin typeface="Lato"/>
                <a:ea typeface="Lato"/>
                <a:cs typeface="Lato"/>
                <a:sym typeface="Lato"/>
                <a:hlinkClick r:id="rId3"/>
              </a:rPr>
              <a:t>here</a:t>
            </a:r>
            <a:endParaRPr/>
          </a:p>
        </p:txBody>
      </p:sp>
      <p:pic>
        <p:nvPicPr>
          <p:cNvPr id="278" name="Google Shape;278;p37"/>
          <p:cNvPicPr preferRelativeResize="0"/>
          <p:nvPr/>
        </p:nvPicPr>
        <p:blipFill>
          <a:blip r:embed="rId4">
            <a:alphaModFix/>
          </a:blip>
          <a:stretch>
            <a:fillRect/>
          </a:stretch>
        </p:blipFill>
        <p:spPr>
          <a:xfrm>
            <a:off x="1044200" y="0"/>
            <a:ext cx="1112725" cy="1112725"/>
          </a:xfrm>
          <a:prstGeom prst="rect">
            <a:avLst/>
          </a:prstGeom>
          <a:noFill/>
          <a:ln>
            <a:noFill/>
          </a:ln>
        </p:spPr>
      </p:pic>
      <p:pic>
        <p:nvPicPr>
          <p:cNvPr id="279" name="Google Shape;279;p37"/>
          <p:cNvPicPr preferRelativeResize="0"/>
          <p:nvPr/>
        </p:nvPicPr>
        <p:blipFill>
          <a:blip r:embed="rId5">
            <a:alphaModFix/>
          </a:blip>
          <a:stretch>
            <a:fillRect/>
          </a:stretch>
        </p:blipFill>
        <p:spPr>
          <a:xfrm>
            <a:off x="4359775" y="0"/>
            <a:ext cx="3988842"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8"/>
          <p:cNvSpPr txBox="1"/>
          <p:nvPr>
            <p:ph type="title"/>
          </p:nvPr>
        </p:nvSpPr>
        <p:spPr>
          <a:xfrm>
            <a:off x="-189625" y="1919925"/>
            <a:ext cx="2057100" cy="1042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600">
                <a:solidFill>
                  <a:srgbClr val="434343"/>
                </a:solidFill>
              </a:rPr>
              <a:t>Iteration </a:t>
            </a:r>
            <a:endParaRPr sz="2600">
              <a:solidFill>
                <a:srgbClr val="434343"/>
              </a:solidFill>
            </a:endParaRPr>
          </a:p>
          <a:p>
            <a:pPr indent="0" lvl="0" marL="0" rtl="0" algn="ctr">
              <a:lnSpc>
                <a:spcPct val="100000"/>
              </a:lnSpc>
              <a:spcBef>
                <a:spcPts val="0"/>
              </a:spcBef>
              <a:spcAft>
                <a:spcPts val="0"/>
              </a:spcAft>
              <a:buSzPts val="2800"/>
              <a:buNone/>
            </a:pPr>
            <a:r>
              <a:rPr lang="en" sz="2600">
                <a:solidFill>
                  <a:srgbClr val="434343"/>
                </a:solidFill>
              </a:rPr>
              <a:t>process</a:t>
            </a:r>
            <a:endParaRPr sz="2600">
              <a:solidFill>
                <a:srgbClr val="434343"/>
              </a:solidFill>
            </a:endParaRPr>
          </a:p>
        </p:txBody>
      </p:sp>
      <p:pic>
        <p:nvPicPr>
          <p:cNvPr id="285" name="Google Shape;285;p38"/>
          <p:cNvPicPr preferRelativeResize="0"/>
          <p:nvPr/>
        </p:nvPicPr>
        <p:blipFill>
          <a:blip r:embed="rId3">
            <a:alphaModFix/>
          </a:blip>
          <a:stretch>
            <a:fillRect/>
          </a:stretch>
        </p:blipFill>
        <p:spPr>
          <a:xfrm>
            <a:off x="1564375" y="591025"/>
            <a:ext cx="7213801" cy="4090675"/>
          </a:xfrm>
          <a:prstGeom prst="rect">
            <a:avLst/>
          </a:prstGeom>
          <a:noFill/>
          <a:ln>
            <a:noFill/>
          </a:ln>
        </p:spPr>
      </p:pic>
      <p:pic>
        <p:nvPicPr>
          <p:cNvPr id="286" name="Google Shape;286;p38"/>
          <p:cNvPicPr preferRelativeResize="0"/>
          <p:nvPr/>
        </p:nvPicPr>
        <p:blipFill>
          <a:blip r:embed="rId4">
            <a:alphaModFix/>
          </a:blip>
          <a:stretch>
            <a:fillRect/>
          </a:stretch>
        </p:blipFill>
        <p:spPr>
          <a:xfrm>
            <a:off x="946775" y="0"/>
            <a:ext cx="1042800" cy="1042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pic>
        <p:nvPicPr>
          <p:cNvPr id="291" name="Google Shape;291;p39"/>
          <p:cNvPicPr preferRelativeResize="0"/>
          <p:nvPr/>
        </p:nvPicPr>
        <p:blipFill>
          <a:blip r:embed="rId3">
            <a:alphaModFix/>
          </a:blip>
          <a:stretch>
            <a:fillRect/>
          </a:stretch>
        </p:blipFill>
        <p:spPr>
          <a:xfrm>
            <a:off x="409100" y="76125"/>
            <a:ext cx="7990726" cy="4991251"/>
          </a:xfrm>
          <a:prstGeom prst="rect">
            <a:avLst/>
          </a:prstGeom>
          <a:noFill/>
          <a:ln>
            <a:noFill/>
          </a:ln>
        </p:spPr>
      </p:pic>
      <p:sp>
        <p:nvSpPr>
          <p:cNvPr id="292" name="Google Shape;292;p39"/>
          <p:cNvSpPr/>
          <p:nvPr/>
        </p:nvSpPr>
        <p:spPr>
          <a:xfrm>
            <a:off x="8399825" y="192425"/>
            <a:ext cx="503400" cy="4647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0"/>
          <p:cNvSpPr txBox="1"/>
          <p:nvPr>
            <p:ph type="title"/>
          </p:nvPr>
        </p:nvSpPr>
        <p:spPr>
          <a:xfrm>
            <a:off x="310825" y="2050350"/>
            <a:ext cx="2057100" cy="1042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600">
                <a:solidFill>
                  <a:srgbClr val="38761D"/>
                </a:solidFill>
              </a:rPr>
              <a:t>Final </a:t>
            </a:r>
            <a:endParaRPr sz="2600">
              <a:solidFill>
                <a:srgbClr val="38761D"/>
              </a:solidFill>
            </a:endParaRPr>
          </a:p>
          <a:p>
            <a:pPr indent="0" lvl="0" marL="0" rtl="0" algn="ctr">
              <a:lnSpc>
                <a:spcPct val="100000"/>
              </a:lnSpc>
              <a:spcBef>
                <a:spcPts val="0"/>
              </a:spcBef>
              <a:spcAft>
                <a:spcPts val="0"/>
              </a:spcAft>
              <a:buSzPts val="2800"/>
              <a:buNone/>
            </a:pPr>
            <a:r>
              <a:rPr lang="en" sz="2600">
                <a:solidFill>
                  <a:srgbClr val="38761D"/>
                </a:solidFill>
              </a:rPr>
              <a:t>prototype</a:t>
            </a:r>
            <a:endParaRPr sz="2600">
              <a:solidFill>
                <a:srgbClr val="38761D"/>
              </a:solidFill>
            </a:endParaRPr>
          </a:p>
        </p:txBody>
      </p:sp>
      <p:pic>
        <p:nvPicPr>
          <p:cNvPr id="298" name="Google Shape;298;p40"/>
          <p:cNvPicPr preferRelativeResize="0"/>
          <p:nvPr/>
        </p:nvPicPr>
        <p:blipFill>
          <a:blip r:embed="rId3">
            <a:alphaModFix/>
          </a:blip>
          <a:stretch>
            <a:fillRect/>
          </a:stretch>
        </p:blipFill>
        <p:spPr>
          <a:xfrm>
            <a:off x="946775" y="0"/>
            <a:ext cx="1042800" cy="1042800"/>
          </a:xfrm>
          <a:prstGeom prst="rect">
            <a:avLst/>
          </a:prstGeom>
          <a:noFill/>
          <a:ln>
            <a:noFill/>
          </a:ln>
        </p:spPr>
      </p:pic>
      <p:sp>
        <p:nvSpPr>
          <p:cNvPr id="299" name="Google Shape;299;p40"/>
          <p:cNvSpPr txBox="1"/>
          <p:nvPr/>
        </p:nvSpPr>
        <p:spPr>
          <a:xfrm>
            <a:off x="310825" y="3321375"/>
            <a:ext cx="4262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Lato"/>
                <a:ea typeface="Lato"/>
                <a:cs typeface="Lato"/>
                <a:sym typeface="Lato"/>
                <a:hlinkClick r:id="rId4"/>
              </a:rPr>
              <a:t>Link to InVision prototype </a:t>
            </a:r>
            <a:endParaRPr>
              <a:latin typeface="Lato"/>
              <a:ea typeface="Lato"/>
              <a:cs typeface="Lato"/>
              <a:sym typeface="Lato"/>
            </a:endParaRPr>
          </a:p>
        </p:txBody>
      </p:sp>
      <p:pic>
        <p:nvPicPr>
          <p:cNvPr id="300" name="Google Shape;300;p40"/>
          <p:cNvPicPr preferRelativeResize="0"/>
          <p:nvPr/>
        </p:nvPicPr>
        <p:blipFill>
          <a:blip r:embed="rId5">
            <a:alphaModFix/>
          </a:blip>
          <a:stretch>
            <a:fillRect/>
          </a:stretch>
        </p:blipFill>
        <p:spPr>
          <a:xfrm>
            <a:off x="2057100" y="862875"/>
            <a:ext cx="2992900" cy="2992900"/>
          </a:xfrm>
          <a:prstGeom prst="rect">
            <a:avLst/>
          </a:prstGeom>
          <a:noFill/>
          <a:ln>
            <a:noFill/>
          </a:ln>
        </p:spPr>
      </p:pic>
      <p:pic>
        <p:nvPicPr>
          <p:cNvPr id="301" name="Google Shape;301;p40"/>
          <p:cNvPicPr preferRelativeResize="0"/>
          <p:nvPr/>
        </p:nvPicPr>
        <p:blipFill>
          <a:blip r:embed="rId6">
            <a:alphaModFix/>
          </a:blip>
          <a:stretch>
            <a:fillRect/>
          </a:stretch>
        </p:blipFill>
        <p:spPr>
          <a:xfrm>
            <a:off x="3340450" y="1265550"/>
            <a:ext cx="3140950" cy="3140950"/>
          </a:xfrm>
          <a:prstGeom prst="rect">
            <a:avLst/>
          </a:prstGeom>
          <a:noFill/>
          <a:ln>
            <a:noFill/>
          </a:ln>
        </p:spPr>
      </p:pic>
      <p:sp>
        <p:nvSpPr>
          <p:cNvPr id="302" name="Google Shape;302;p40"/>
          <p:cNvSpPr txBox="1"/>
          <p:nvPr/>
        </p:nvSpPr>
        <p:spPr>
          <a:xfrm>
            <a:off x="8880875" y="4507050"/>
            <a:ext cx="4262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303" name="Google Shape;303;p40"/>
          <p:cNvPicPr preferRelativeResize="0"/>
          <p:nvPr/>
        </p:nvPicPr>
        <p:blipFill>
          <a:blip r:embed="rId7">
            <a:alphaModFix/>
          </a:blip>
          <a:stretch>
            <a:fillRect/>
          </a:stretch>
        </p:blipFill>
        <p:spPr>
          <a:xfrm>
            <a:off x="4791000" y="842175"/>
            <a:ext cx="3034275" cy="3034275"/>
          </a:xfrm>
          <a:prstGeom prst="rect">
            <a:avLst/>
          </a:prstGeom>
          <a:noFill/>
          <a:ln>
            <a:noFill/>
          </a:ln>
        </p:spPr>
      </p:pic>
      <p:pic>
        <p:nvPicPr>
          <p:cNvPr id="304" name="Google Shape;304;p40"/>
          <p:cNvPicPr preferRelativeResize="0"/>
          <p:nvPr/>
        </p:nvPicPr>
        <p:blipFill>
          <a:blip r:embed="rId8">
            <a:alphaModFix/>
          </a:blip>
          <a:stretch>
            <a:fillRect/>
          </a:stretch>
        </p:blipFill>
        <p:spPr>
          <a:xfrm>
            <a:off x="6170575" y="1252450"/>
            <a:ext cx="3091775" cy="3091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1"/>
          <p:cNvSpPr txBox="1"/>
          <p:nvPr>
            <p:ph type="title"/>
          </p:nvPr>
        </p:nvSpPr>
        <p:spPr>
          <a:xfrm>
            <a:off x="2982125" y="382500"/>
            <a:ext cx="33252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38761D"/>
                </a:solidFill>
              </a:rPr>
              <a:t>Final Thoughts</a:t>
            </a:r>
            <a:endParaRPr>
              <a:solidFill>
                <a:srgbClr val="38761D"/>
              </a:solidFill>
            </a:endParaRPr>
          </a:p>
        </p:txBody>
      </p:sp>
      <p:sp>
        <p:nvSpPr>
          <p:cNvPr id="310" name="Google Shape;310;p41"/>
          <p:cNvSpPr txBox="1"/>
          <p:nvPr>
            <p:ph idx="1" type="body"/>
          </p:nvPr>
        </p:nvSpPr>
        <p:spPr>
          <a:xfrm>
            <a:off x="384425" y="945150"/>
            <a:ext cx="8520600" cy="356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200"/>
              <a:t>This project helped to understand the core methods of UX research and develop stronger feeling for users’ needs. </a:t>
            </a:r>
            <a:endParaRPr sz="1200"/>
          </a:p>
          <a:p>
            <a:pPr indent="0" lvl="0" marL="0" rtl="0" algn="l">
              <a:lnSpc>
                <a:spcPct val="115000"/>
              </a:lnSpc>
              <a:spcBef>
                <a:spcPts val="1600"/>
              </a:spcBef>
              <a:spcAft>
                <a:spcPts val="0"/>
              </a:spcAft>
              <a:buSzPts val="1800"/>
              <a:buNone/>
            </a:pPr>
            <a:r>
              <a:rPr lang="en" sz="1200"/>
              <a:t>From creating an idea of the app up to polishing the iOS prototype - each step was important to build a real </a:t>
            </a:r>
            <a:r>
              <a:rPr lang="en" sz="1200"/>
              <a:t>dependency</a:t>
            </a:r>
            <a:r>
              <a:rPr lang="en" sz="1200"/>
              <a:t> structure that would have satisfied the potential user.</a:t>
            </a:r>
            <a:endParaRPr sz="1200"/>
          </a:p>
          <a:p>
            <a:pPr indent="-304800" lvl="0" marL="457200" rtl="0" algn="l">
              <a:lnSpc>
                <a:spcPct val="100000"/>
              </a:lnSpc>
              <a:spcBef>
                <a:spcPts val="1600"/>
              </a:spcBef>
              <a:spcAft>
                <a:spcPts val="0"/>
              </a:spcAft>
              <a:buSzPts val="1200"/>
              <a:buChar char="-"/>
            </a:pPr>
            <a:r>
              <a:rPr b="1" lang="en" sz="1200"/>
              <a:t>Talk to people as much as you can</a:t>
            </a:r>
            <a:endParaRPr b="1" sz="1200"/>
          </a:p>
          <a:p>
            <a:pPr indent="0" lvl="0" marL="0" rtl="0" algn="l">
              <a:lnSpc>
                <a:spcPct val="100000"/>
              </a:lnSpc>
              <a:spcBef>
                <a:spcPts val="0"/>
              </a:spcBef>
              <a:spcAft>
                <a:spcPts val="0"/>
              </a:spcAft>
              <a:buNone/>
            </a:pPr>
            <a:r>
              <a:rPr lang="en" sz="1200"/>
              <a:t>It can be surprising how broad and different people’s opinions can be. And it’s necessary to really listen to them and find the very core of the problem that in one or another way relates to it. I understood that the more you get people’s opinions with surveys, interviews or polls the better you can understand what their needs and interests are.</a:t>
            </a:r>
            <a:endParaRPr sz="1200"/>
          </a:p>
          <a:p>
            <a:pPr indent="0" lvl="0" marL="0" rtl="0" algn="l">
              <a:lnSpc>
                <a:spcPct val="100000"/>
              </a:lnSpc>
              <a:spcBef>
                <a:spcPts val="0"/>
              </a:spcBef>
              <a:spcAft>
                <a:spcPts val="0"/>
              </a:spcAft>
              <a:buNone/>
            </a:pPr>
            <a:r>
              <a:t/>
            </a:r>
            <a:endParaRPr sz="1200"/>
          </a:p>
          <a:p>
            <a:pPr indent="-304800" lvl="0" marL="457200" rtl="0" algn="l">
              <a:lnSpc>
                <a:spcPct val="100000"/>
              </a:lnSpc>
              <a:spcBef>
                <a:spcPts val="0"/>
              </a:spcBef>
              <a:spcAft>
                <a:spcPts val="0"/>
              </a:spcAft>
              <a:buSzPts val="1200"/>
              <a:buChar char="-"/>
            </a:pPr>
            <a:r>
              <a:rPr b="1" lang="en" sz="1200"/>
              <a:t>Understand the real need and work on it</a:t>
            </a:r>
            <a:endParaRPr b="1" sz="1200"/>
          </a:p>
          <a:p>
            <a:pPr indent="0" lvl="0" marL="0" rtl="0" algn="l">
              <a:lnSpc>
                <a:spcPct val="100000"/>
              </a:lnSpc>
              <a:spcBef>
                <a:spcPts val="0"/>
              </a:spcBef>
              <a:spcAft>
                <a:spcPts val="0"/>
              </a:spcAft>
              <a:buNone/>
            </a:pPr>
            <a:r>
              <a:rPr lang="en" sz="1200"/>
              <a:t>I</a:t>
            </a:r>
            <a:r>
              <a:rPr lang="en" sz="1200"/>
              <a:t>t’s really critical to find the path to the need that is sometimes hidden in people’s responses. Users can say they need one thing but then move slowly into other direction and </a:t>
            </a:r>
            <a:r>
              <a:rPr lang="en" sz="1200"/>
              <a:t>subconsciously</a:t>
            </a:r>
            <a:r>
              <a:rPr lang="en" sz="1200"/>
              <a:t> talk about other things that also bother them and require a change.</a:t>
            </a:r>
            <a:endParaRPr sz="1200"/>
          </a:p>
          <a:p>
            <a:pPr indent="0" lvl="0" marL="0" rtl="0" algn="l">
              <a:lnSpc>
                <a:spcPct val="115000"/>
              </a:lnSpc>
              <a:spcBef>
                <a:spcPts val="0"/>
              </a:spcBef>
              <a:spcAft>
                <a:spcPts val="0"/>
              </a:spcAft>
              <a:buNone/>
            </a:pPr>
            <a:r>
              <a:t/>
            </a:r>
            <a:endParaRPr sz="1200"/>
          </a:p>
          <a:p>
            <a:pPr indent="-304800" lvl="0" marL="457200" rtl="0" algn="l">
              <a:lnSpc>
                <a:spcPct val="100000"/>
              </a:lnSpc>
              <a:spcBef>
                <a:spcPts val="0"/>
              </a:spcBef>
              <a:spcAft>
                <a:spcPts val="0"/>
              </a:spcAft>
              <a:buSzPts val="1200"/>
              <a:buChar char="-"/>
            </a:pPr>
            <a:r>
              <a:rPr b="1" lang="en" sz="1200"/>
              <a:t>Iteration makes perfect</a:t>
            </a:r>
            <a:endParaRPr b="1" sz="1200"/>
          </a:p>
          <a:p>
            <a:pPr indent="0" lvl="0" marL="0" rtl="0" algn="l">
              <a:lnSpc>
                <a:spcPct val="100000"/>
              </a:lnSpc>
              <a:spcBef>
                <a:spcPts val="0"/>
              </a:spcBef>
              <a:spcAft>
                <a:spcPts val="0"/>
              </a:spcAft>
              <a:buNone/>
            </a:pPr>
            <a:r>
              <a:rPr lang="en" sz="1200"/>
              <a:t>To rewrite the  the famous saying - iteration is a thing you’ll be doing few times and then few more times :)  I was changing the main idea of the application, wireframe layouts, icons, position of buttons and text on pages based on the user’s feedback. It’s a way to great product that is our ultimate goal. So - ready, steady, go!</a:t>
            </a:r>
            <a:endParaRPr sz="1200"/>
          </a:p>
          <a:p>
            <a:pPr indent="0" lvl="0" marL="457200" rtl="0" algn="l">
              <a:lnSpc>
                <a:spcPct val="115000"/>
              </a:lnSpc>
              <a:spcBef>
                <a:spcPts val="0"/>
              </a:spcBef>
              <a:spcAft>
                <a:spcPts val="1600"/>
              </a:spcAft>
              <a:buNone/>
            </a:pPr>
            <a:r>
              <a:t/>
            </a:r>
            <a:endParaRPr sz="1400"/>
          </a:p>
        </p:txBody>
      </p:sp>
      <p:pic>
        <p:nvPicPr>
          <p:cNvPr id="311" name="Google Shape;311;p41"/>
          <p:cNvPicPr preferRelativeResize="0"/>
          <p:nvPr/>
        </p:nvPicPr>
        <p:blipFill>
          <a:blip r:embed="rId3">
            <a:alphaModFix/>
          </a:blip>
          <a:stretch>
            <a:fillRect/>
          </a:stretch>
        </p:blipFill>
        <p:spPr>
          <a:xfrm>
            <a:off x="1031850" y="63700"/>
            <a:ext cx="881450" cy="881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1AB2A"/>
            </a:gs>
            <a:gs pos="100000">
              <a:srgbClr val="203E13"/>
            </a:gs>
          </a:gsLst>
          <a:path path="circle">
            <a:fillToRect b="50%" l="50%" r="50%" t="50%"/>
          </a:path>
          <a:tileRect/>
        </a:gradFill>
      </p:bgPr>
    </p:bg>
    <p:spTree>
      <p:nvGrpSpPr>
        <p:cNvPr id="87" name="Shape 87"/>
        <p:cNvGrpSpPr/>
        <p:nvPr/>
      </p:nvGrpSpPr>
      <p:grpSpPr>
        <a:xfrm>
          <a:off x="0" y="0"/>
          <a:ext cx="0" cy="0"/>
          <a:chOff x="0" y="0"/>
          <a:chExt cx="0" cy="0"/>
        </a:xfrm>
      </p:grpSpPr>
      <p:sp>
        <p:nvSpPr>
          <p:cNvPr id="88" name="Google Shape;88;p15"/>
          <p:cNvSpPr txBox="1"/>
          <p:nvPr>
            <p:ph type="ctrTitle"/>
          </p:nvPr>
        </p:nvSpPr>
        <p:spPr>
          <a:xfrm>
            <a:off x="2761275" y="1745850"/>
            <a:ext cx="4572000" cy="129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solidFill>
                  <a:srgbClr val="FFFFFF"/>
                </a:solidFill>
              </a:rPr>
              <a:t>User Research</a:t>
            </a:r>
            <a:endParaRPr>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2"/>
          <p:cNvSpPr txBox="1"/>
          <p:nvPr>
            <p:ph type="title"/>
          </p:nvPr>
        </p:nvSpPr>
        <p:spPr>
          <a:xfrm>
            <a:off x="3737000" y="441700"/>
            <a:ext cx="2405700" cy="6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434343"/>
                </a:solidFill>
              </a:rPr>
              <a:t>Next Steps</a:t>
            </a:r>
            <a:endParaRPr>
              <a:solidFill>
                <a:srgbClr val="434343"/>
              </a:solidFill>
            </a:endParaRPr>
          </a:p>
        </p:txBody>
      </p:sp>
      <p:pic>
        <p:nvPicPr>
          <p:cNvPr id="317" name="Google Shape;317;p42"/>
          <p:cNvPicPr preferRelativeResize="0"/>
          <p:nvPr/>
        </p:nvPicPr>
        <p:blipFill>
          <a:blip r:embed="rId3">
            <a:alphaModFix/>
          </a:blip>
          <a:stretch>
            <a:fillRect/>
          </a:stretch>
        </p:blipFill>
        <p:spPr>
          <a:xfrm>
            <a:off x="1031850" y="63700"/>
            <a:ext cx="881450" cy="881450"/>
          </a:xfrm>
          <a:prstGeom prst="rect">
            <a:avLst/>
          </a:prstGeom>
          <a:noFill/>
          <a:ln>
            <a:noFill/>
          </a:ln>
        </p:spPr>
      </p:pic>
      <p:sp>
        <p:nvSpPr>
          <p:cNvPr id="318" name="Google Shape;318;p42"/>
          <p:cNvSpPr txBox="1"/>
          <p:nvPr/>
        </p:nvSpPr>
        <p:spPr>
          <a:xfrm>
            <a:off x="3663375" y="1690350"/>
            <a:ext cx="5535900" cy="881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AutoNum type="arabicPeriod"/>
            </a:pPr>
            <a:r>
              <a:rPr lang="en">
                <a:latin typeface="Lato"/>
                <a:ea typeface="Lato"/>
                <a:cs typeface="Lato"/>
                <a:sym typeface="Lato"/>
              </a:rPr>
              <a:t>User testing</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Iterate if needed.</a:t>
            </a:r>
            <a:endParaRPr>
              <a:latin typeface="Lato"/>
              <a:ea typeface="Lato"/>
              <a:cs typeface="Lato"/>
              <a:sym typeface="Lato"/>
            </a:endParaRPr>
          </a:p>
        </p:txBody>
      </p:sp>
      <p:sp>
        <p:nvSpPr>
          <p:cNvPr id="319" name="Google Shape;319;p42"/>
          <p:cNvSpPr txBox="1"/>
          <p:nvPr/>
        </p:nvSpPr>
        <p:spPr>
          <a:xfrm>
            <a:off x="2340700" y="3049100"/>
            <a:ext cx="5365500" cy="635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050">
                <a:solidFill>
                  <a:srgbClr val="38761D"/>
                </a:solidFill>
                <a:latin typeface="Lato"/>
                <a:ea typeface="Lato"/>
                <a:cs typeface="Lato"/>
                <a:sym typeface="Lato"/>
              </a:rPr>
              <a:t>"Vision without action is a dream. Action without vision is simply passing the time. Action with Vision is making a positive difference." </a:t>
            </a:r>
            <a:endParaRPr sz="1050">
              <a:solidFill>
                <a:srgbClr val="38761D"/>
              </a:solidFill>
              <a:latin typeface="Lato"/>
              <a:ea typeface="Lato"/>
              <a:cs typeface="Lato"/>
              <a:sym typeface="Lato"/>
            </a:endParaRPr>
          </a:p>
          <a:p>
            <a:pPr indent="0" lvl="0" marL="457200" rtl="0" algn="l">
              <a:lnSpc>
                <a:spcPct val="115000"/>
              </a:lnSpc>
              <a:spcBef>
                <a:spcPts val="800"/>
              </a:spcBef>
              <a:spcAft>
                <a:spcPts val="0"/>
              </a:spcAft>
              <a:buNone/>
            </a:pPr>
            <a:r>
              <a:rPr lang="en" sz="1050">
                <a:solidFill>
                  <a:srgbClr val="38761D"/>
                </a:solidFill>
                <a:latin typeface="Lato"/>
                <a:ea typeface="Lato"/>
                <a:cs typeface="Lato"/>
                <a:sym typeface="Lato"/>
              </a:rPr>
              <a:t>                                                                                                                                             Joel Barker</a:t>
            </a:r>
            <a:endParaRPr sz="1050">
              <a:solidFill>
                <a:srgbClr val="38761D"/>
              </a:solidFill>
              <a:latin typeface="Lato"/>
              <a:ea typeface="Lato"/>
              <a:cs typeface="Lato"/>
              <a:sym typeface="Lato"/>
            </a:endParaRPr>
          </a:p>
          <a:p>
            <a:pPr indent="0" lvl="0" marL="0" rtl="0" algn="l">
              <a:spcBef>
                <a:spcPts val="800"/>
              </a:spcBef>
              <a:spcAft>
                <a:spcPts val="0"/>
              </a:spcAft>
              <a:buNone/>
            </a:pPr>
            <a:r>
              <a:t/>
            </a:r>
            <a:endParaRPr>
              <a:solidFill>
                <a:srgbClr val="761E86"/>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2" name="Shape 92"/>
        <p:cNvGrpSpPr/>
        <p:nvPr/>
      </p:nvGrpSpPr>
      <p:grpSpPr>
        <a:xfrm>
          <a:off x="0" y="0"/>
          <a:ext cx="0" cy="0"/>
          <a:chOff x="0" y="0"/>
          <a:chExt cx="0" cy="0"/>
        </a:xfrm>
      </p:grpSpPr>
      <p:sp>
        <p:nvSpPr>
          <p:cNvPr id="93" name="Google Shape;93;p16"/>
          <p:cNvSpPr txBox="1"/>
          <p:nvPr>
            <p:ph type="title"/>
          </p:nvPr>
        </p:nvSpPr>
        <p:spPr>
          <a:xfrm>
            <a:off x="3191875" y="533525"/>
            <a:ext cx="29136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400">
                <a:solidFill>
                  <a:srgbClr val="434343"/>
                </a:solidFill>
              </a:rPr>
              <a:t>Interview Plan</a:t>
            </a:r>
            <a:endParaRPr sz="2400">
              <a:solidFill>
                <a:srgbClr val="434343"/>
              </a:solidFill>
            </a:endParaRPr>
          </a:p>
        </p:txBody>
      </p:sp>
      <p:sp>
        <p:nvSpPr>
          <p:cNvPr id="94" name="Google Shape;94;p16"/>
          <p:cNvSpPr txBox="1"/>
          <p:nvPr/>
        </p:nvSpPr>
        <p:spPr>
          <a:xfrm>
            <a:off x="710875" y="1050675"/>
            <a:ext cx="7875600" cy="19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1111"/>
                </a:solidFill>
                <a:highlight>
                  <a:srgbClr val="FFFFFF"/>
                </a:highlight>
                <a:latin typeface="Lato"/>
                <a:ea typeface="Lato"/>
                <a:cs typeface="Lato"/>
                <a:sym typeface="Lato"/>
              </a:rPr>
              <a:t>According</a:t>
            </a:r>
            <a:r>
              <a:rPr lang="en" sz="1200">
                <a:solidFill>
                  <a:srgbClr val="111111"/>
                </a:solidFill>
                <a:highlight>
                  <a:srgbClr val="FFFFFF"/>
                </a:highlight>
                <a:latin typeface="Lato"/>
                <a:ea typeface="Lato"/>
                <a:cs typeface="Lato"/>
                <a:sym typeface="Lato"/>
              </a:rPr>
              <a:t> to the 2017–2018 National Pet Owners Survey conducted by the American Pet Products Association (APPA), 68 percent of U.S. households (or 85 million families) own a </a:t>
            </a:r>
            <a:r>
              <a:rPr lang="en" sz="1200">
                <a:uFill>
                  <a:noFill/>
                </a:uFill>
                <a:latin typeface="Lato"/>
                <a:ea typeface="Lato"/>
                <a:cs typeface="Lato"/>
                <a:sym typeface="Lato"/>
                <a:hlinkClick r:id="rId3"/>
              </a:rPr>
              <a:t>pet</a:t>
            </a:r>
            <a:r>
              <a:rPr lang="en" sz="1200">
                <a:highlight>
                  <a:srgbClr val="FFFFFF"/>
                </a:highlight>
                <a:latin typeface="Lato"/>
                <a:ea typeface="Lato"/>
                <a:cs typeface="Lato"/>
                <a:sym typeface="Lato"/>
              </a:rPr>
              <a:t> </a:t>
            </a:r>
            <a:r>
              <a:rPr lang="en" sz="1200">
                <a:solidFill>
                  <a:srgbClr val="111111"/>
                </a:solidFill>
                <a:highlight>
                  <a:srgbClr val="FFFFFF"/>
                </a:highlight>
                <a:latin typeface="Lato"/>
                <a:ea typeface="Lato"/>
                <a:cs typeface="Lato"/>
                <a:sym typeface="Lato"/>
              </a:rPr>
              <a:t>(89 million dogs, in particular), an increase of 56 percent since 1988. About 37 percent of pet owners travel with their pets every year(about 30 millions  pets), up from 19 percent a decade ago.</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Major points of interest:</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How often do people travel with pets nowadays?</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Will the information about pets travel requirements, places to stay, vet hospitals, pet-sitters services be useful and interesting for potential travelers and pet owners?</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Products</a:t>
            </a:r>
            <a:r>
              <a:rPr lang="en" sz="1200">
                <a:latin typeface="Lato"/>
                <a:ea typeface="Lato"/>
                <a:cs typeface="Lato"/>
                <a:sym typeface="Lato"/>
              </a:rPr>
              <a:t> and equipment needed for pets’ </a:t>
            </a:r>
            <a:r>
              <a:rPr lang="en" sz="1200">
                <a:latin typeface="Lato"/>
                <a:ea typeface="Lato"/>
                <a:cs typeface="Lato"/>
                <a:sym typeface="Lato"/>
              </a:rPr>
              <a:t>transportation.</a:t>
            </a:r>
            <a:endParaRPr sz="1200">
              <a:latin typeface="Lato"/>
              <a:ea typeface="Lato"/>
              <a:cs typeface="Lato"/>
              <a:sym typeface="Lato"/>
            </a:endParaRPr>
          </a:p>
        </p:txBody>
      </p:sp>
      <p:pic>
        <p:nvPicPr>
          <p:cNvPr id="95" name="Google Shape;95;p16"/>
          <p:cNvPicPr preferRelativeResize="0"/>
          <p:nvPr/>
        </p:nvPicPr>
        <p:blipFill>
          <a:blip r:embed="rId4">
            <a:alphaModFix/>
          </a:blip>
          <a:stretch>
            <a:fillRect/>
          </a:stretch>
        </p:blipFill>
        <p:spPr>
          <a:xfrm>
            <a:off x="857225" y="0"/>
            <a:ext cx="1435200" cy="1435200"/>
          </a:xfrm>
          <a:prstGeom prst="rect">
            <a:avLst/>
          </a:prstGeom>
          <a:noFill/>
          <a:ln>
            <a:noFill/>
          </a:ln>
        </p:spPr>
      </p:pic>
      <p:pic>
        <p:nvPicPr>
          <p:cNvPr id="96" name="Google Shape;96;p16"/>
          <p:cNvPicPr preferRelativeResize="0"/>
          <p:nvPr/>
        </p:nvPicPr>
        <p:blipFill>
          <a:blip r:embed="rId5">
            <a:alphaModFix/>
          </a:blip>
          <a:stretch>
            <a:fillRect/>
          </a:stretch>
        </p:blipFill>
        <p:spPr>
          <a:xfrm>
            <a:off x="764013" y="3011475"/>
            <a:ext cx="7964771" cy="20870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0" name="Shape 100"/>
        <p:cNvGrpSpPr/>
        <p:nvPr/>
      </p:nvGrpSpPr>
      <p:grpSpPr>
        <a:xfrm>
          <a:off x="0" y="0"/>
          <a:ext cx="0" cy="0"/>
          <a:chOff x="0" y="0"/>
          <a:chExt cx="0" cy="0"/>
        </a:xfrm>
      </p:grpSpPr>
      <p:sp>
        <p:nvSpPr>
          <p:cNvPr id="101" name="Google Shape;101;p17"/>
          <p:cNvSpPr txBox="1"/>
          <p:nvPr>
            <p:ph type="title"/>
          </p:nvPr>
        </p:nvSpPr>
        <p:spPr>
          <a:xfrm>
            <a:off x="1853875" y="487438"/>
            <a:ext cx="7192500" cy="669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rgbClr val="434343"/>
                </a:solidFill>
              </a:rPr>
              <a:t>Interview Transcripts and Surveys</a:t>
            </a:r>
            <a:endParaRPr>
              <a:solidFill>
                <a:srgbClr val="434343"/>
              </a:solidFill>
            </a:endParaRPr>
          </a:p>
        </p:txBody>
      </p:sp>
      <p:pic>
        <p:nvPicPr>
          <p:cNvPr id="102" name="Google Shape;102;p17"/>
          <p:cNvPicPr preferRelativeResize="0"/>
          <p:nvPr/>
        </p:nvPicPr>
        <p:blipFill>
          <a:blip r:embed="rId3">
            <a:alphaModFix/>
          </a:blip>
          <a:stretch>
            <a:fillRect/>
          </a:stretch>
        </p:blipFill>
        <p:spPr>
          <a:xfrm>
            <a:off x="756300" y="97550"/>
            <a:ext cx="1352100" cy="1352100"/>
          </a:xfrm>
          <a:prstGeom prst="rect">
            <a:avLst/>
          </a:prstGeom>
          <a:noFill/>
          <a:ln>
            <a:noFill/>
          </a:ln>
        </p:spPr>
      </p:pic>
      <p:sp>
        <p:nvSpPr>
          <p:cNvPr id="103" name="Google Shape;103;p17"/>
          <p:cNvSpPr txBox="1"/>
          <p:nvPr/>
        </p:nvSpPr>
        <p:spPr>
          <a:xfrm>
            <a:off x="6401750" y="2571750"/>
            <a:ext cx="2482500" cy="20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Only 13% of 60 interviewed people know the travel procedure with animals.</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Pet passports, airline and ship policies, pet-friendly hotels, pet-sitting services are the most common pieces of information that people would like to have access to.</a:t>
            </a:r>
            <a:endParaRPr sz="1200">
              <a:latin typeface="Lato"/>
              <a:ea typeface="Lato"/>
              <a:cs typeface="Lato"/>
              <a:sym typeface="Lato"/>
            </a:endParaRPr>
          </a:p>
        </p:txBody>
      </p:sp>
      <p:sp>
        <p:nvSpPr>
          <p:cNvPr id="104" name="Google Shape;104;p17"/>
          <p:cNvSpPr txBox="1"/>
          <p:nvPr/>
        </p:nvSpPr>
        <p:spPr>
          <a:xfrm>
            <a:off x="756300" y="4719825"/>
            <a:ext cx="82902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Interview transcripts </a:t>
            </a:r>
            <a:r>
              <a:rPr lang="en" u="sng">
                <a:solidFill>
                  <a:schemeClr val="hlink"/>
                </a:solidFill>
                <a:latin typeface="Lato"/>
                <a:ea typeface="Lato"/>
                <a:cs typeface="Lato"/>
                <a:sym typeface="Lato"/>
                <a:hlinkClick r:id="rId4"/>
              </a:rPr>
              <a:t>here</a:t>
            </a:r>
            <a:endParaRPr>
              <a:latin typeface="Lato"/>
              <a:ea typeface="Lato"/>
              <a:cs typeface="Lato"/>
              <a:sym typeface="Lato"/>
            </a:endParaRPr>
          </a:p>
        </p:txBody>
      </p:sp>
      <p:pic>
        <p:nvPicPr>
          <p:cNvPr id="105" name="Google Shape;105;p17"/>
          <p:cNvPicPr preferRelativeResize="0"/>
          <p:nvPr/>
        </p:nvPicPr>
        <p:blipFill rotWithShape="1">
          <a:blip r:embed="rId5">
            <a:alphaModFix/>
          </a:blip>
          <a:srcRect b="0" l="0" r="0" t="0"/>
          <a:stretch/>
        </p:blipFill>
        <p:spPr>
          <a:xfrm>
            <a:off x="3300413" y="1951475"/>
            <a:ext cx="2644862" cy="2697099"/>
          </a:xfrm>
          <a:prstGeom prst="rect">
            <a:avLst/>
          </a:prstGeom>
          <a:noFill/>
          <a:ln cap="flat" cmpd="sng" w="9525">
            <a:solidFill>
              <a:srgbClr val="999999"/>
            </a:solidFill>
            <a:prstDash val="solid"/>
            <a:round/>
            <a:headEnd len="sm" w="sm" type="none"/>
            <a:tailEnd len="sm" w="sm" type="none"/>
          </a:ln>
        </p:spPr>
      </p:pic>
      <p:pic>
        <p:nvPicPr>
          <p:cNvPr id="106" name="Google Shape;106;p17"/>
          <p:cNvPicPr preferRelativeResize="0"/>
          <p:nvPr/>
        </p:nvPicPr>
        <p:blipFill>
          <a:blip r:embed="rId6">
            <a:alphaModFix/>
          </a:blip>
          <a:stretch>
            <a:fillRect/>
          </a:stretch>
        </p:blipFill>
        <p:spPr>
          <a:xfrm>
            <a:off x="6401750" y="1216625"/>
            <a:ext cx="2299950" cy="1087450"/>
          </a:xfrm>
          <a:prstGeom prst="rect">
            <a:avLst/>
          </a:prstGeom>
          <a:noFill/>
          <a:ln cap="flat" cmpd="sng" w="9525">
            <a:solidFill>
              <a:srgbClr val="999999"/>
            </a:solidFill>
            <a:prstDash val="solid"/>
            <a:round/>
            <a:headEnd len="sm" w="sm" type="none"/>
            <a:tailEnd len="sm" w="sm" type="none"/>
          </a:ln>
        </p:spPr>
      </p:pic>
      <p:pic>
        <p:nvPicPr>
          <p:cNvPr id="107" name="Google Shape;107;p17"/>
          <p:cNvPicPr preferRelativeResize="0"/>
          <p:nvPr/>
        </p:nvPicPr>
        <p:blipFill>
          <a:blip r:embed="rId7">
            <a:alphaModFix/>
          </a:blip>
          <a:stretch>
            <a:fillRect/>
          </a:stretch>
        </p:blipFill>
        <p:spPr>
          <a:xfrm>
            <a:off x="477625" y="3328650"/>
            <a:ext cx="2299951" cy="1087452"/>
          </a:xfrm>
          <a:prstGeom prst="rect">
            <a:avLst/>
          </a:prstGeom>
          <a:noFill/>
          <a:ln cap="flat" cmpd="sng" w="9525">
            <a:solidFill>
              <a:srgbClr val="999999"/>
            </a:solidFill>
            <a:prstDash val="solid"/>
            <a:round/>
            <a:headEnd len="sm" w="sm" type="none"/>
            <a:tailEnd len="sm" w="sm" type="none"/>
          </a:ln>
        </p:spPr>
      </p:pic>
      <p:sp>
        <p:nvSpPr>
          <p:cNvPr id="108" name="Google Shape;108;p17"/>
          <p:cNvSpPr txBox="1"/>
          <p:nvPr/>
        </p:nvSpPr>
        <p:spPr>
          <a:xfrm>
            <a:off x="477550" y="2026300"/>
            <a:ext cx="2300100" cy="13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100% of pet owners like the idea of having the app that provides necessary information for trips with animals.</a:t>
            </a:r>
            <a:endParaRPr sz="1200">
              <a:latin typeface="Lato"/>
              <a:ea typeface="Lato"/>
              <a:cs typeface="Lato"/>
              <a:sym typeface="Lato"/>
            </a:endParaRPr>
          </a:p>
        </p:txBody>
      </p:sp>
      <p:sp>
        <p:nvSpPr>
          <p:cNvPr id="109" name="Google Shape;109;p17"/>
          <p:cNvSpPr txBox="1"/>
          <p:nvPr/>
        </p:nvSpPr>
        <p:spPr>
          <a:xfrm>
            <a:off x="3267300" y="1216625"/>
            <a:ext cx="26448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13% of people like to take their pets with them on vacation or short trips.</a:t>
            </a:r>
            <a:endParaRPr sz="12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3" name="Shape 113"/>
        <p:cNvGrpSpPr/>
        <p:nvPr/>
      </p:nvGrpSpPr>
      <p:grpSpPr>
        <a:xfrm>
          <a:off x="0" y="0"/>
          <a:ext cx="0" cy="0"/>
          <a:chOff x="0" y="0"/>
          <a:chExt cx="0" cy="0"/>
        </a:xfrm>
      </p:grpSpPr>
      <p:sp>
        <p:nvSpPr>
          <p:cNvPr id="114" name="Google Shape;114;p18"/>
          <p:cNvSpPr txBox="1"/>
          <p:nvPr>
            <p:ph type="title"/>
          </p:nvPr>
        </p:nvSpPr>
        <p:spPr>
          <a:xfrm>
            <a:off x="3916875" y="619100"/>
            <a:ext cx="3512400" cy="523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rgbClr val="434343"/>
                </a:solidFill>
              </a:rPr>
              <a:t>Affinity Diagram</a:t>
            </a:r>
            <a:endParaRPr>
              <a:solidFill>
                <a:srgbClr val="434343"/>
              </a:solidFill>
            </a:endParaRPr>
          </a:p>
        </p:txBody>
      </p:sp>
      <p:pic>
        <p:nvPicPr>
          <p:cNvPr id="115" name="Google Shape;115;p18"/>
          <p:cNvPicPr preferRelativeResize="0"/>
          <p:nvPr/>
        </p:nvPicPr>
        <p:blipFill>
          <a:blip r:embed="rId3">
            <a:alphaModFix/>
          </a:blip>
          <a:stretch>
            <a:fillRect/>
          </a:stretch>
        </p:blipFill>
        <p:spPr>
          <a:xfrm>
            <a:off x="668125" y="111525"/>
            <a:ext cx="1772900" cy="1393900"/>
          </a:xfrm>
          <a:prstGeom prst="rect">
            <a:avLst/>
          </a:prstGeom>
          <a:noFill/>
          <a:ln>
            <a:noFill/>
          </a:ln>
        </p:spPr>
      </p:pic>
      <p:sp>
        <p:nvSpPr>
          <p:cNvPr id="116" name="Google Shape;116;p18"/>
          <p:cNvSpPr txBox="1"/>
          <p:nvPr/>
        </p:nvSpPr>
        <p:spPr>
          <a:xfrm>
            <a:off x="203500" y="1777200"/>
            <a:ext cx="1923600" cy="15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People are divided into groups for ones who prefer to travel with a pet and those who more likely use pet hotels,  pet-sitters or friends to take care of a pet.</a:t>
            </a:r>
            <a:endParaRPr sz="1200">
              <a:latin typeface="Lato"/>
              <a:ea typeface="Lato"/>
              <a:cs typeface="Lato"/>
              <a:sym typeface="Lato"/>
            </a:endParaRPr>
          </a:p>
        </p:txBody>
      </p:sp>
      <p:sp>
        <p:nvSpPr>
          <p:cNvPr id="117" name="Google Shape;117;p18"/>
          <p:cNvSpPr txBox="1"/>
          <p:nvPr/>
        </p:nvSpPr>
        <p:spPr>
          <a:xfrm>
            <a:off x="203500" y="3373275"/>
            <a:ext cx="1923600" cy="13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Please, check the diagram to see what are the major needs of the pet owners when they plan a trip.</a:t>
            </a:r>
            <a:endParaRPr sz="1200">
              <a:latin typeface="Lato"/>
              <a:ea typeface="Lato"/>
              <a:cs typeface="Lato"/>
              <a:sym typeface="Lato"/>
            </a:endParaRPr>
          </a:p>
        </p:txBody>
      </p:sp>
      <p:pic>
        <p:nvPicPr>
          <p:cNvPr id="118" name="Google Shape;118;p18"/>
          <p:cNvPicPr preferRelativeResize="0"/>
          <p:nvPr/>
        </p:nvPicPr>
        <p:blipFill>
          <a:blip r:embed="rId4">
            <a:alphaModFix/>
          </a:blip>
          <a:stretch>
            <a:fillRect/>
          </a:stretch>
        </p:blipFill>
        <p:spPr>
          <a:xfrm>
            <a:off x="2202375" y="1343450"/>
            <a:ext cx="6761350" cy="3497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2" name="Shape 122"/>
        <p:cNvGrpSpPr/>
        <p:nvPr/>
      </p:nvGrpSpPr>
      <p:grpSpPr>
        <a:xfrm>
          <a:off x="0" y="0"/>
          <a:ext cx="0" cy="0"/>
          <a:chOff x="0" y="0"/>
          <a:chExt cx="0" cy="0"/>
        </a:xfrm>
      </p:grpSpPr>
      <p:sp>
        <p:nvSpPr>
          <p:cNvPr id="123" name="Google Shape;123;p19"/>
          <p:cNvSpPr txBox="1"/>
          <p:nvPr>
            <p:ph type="title"/>
          </p:nvPr>
        </p:nvSpPr>
        <p:spPr>
          <a:xfrm>
            <a:off x="4572000" y="515650"/>
            <a:ext cx="1970100" cy="61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434343"/>
                </a:solidFill>
              </a:rPr>
              <a:t>Personas</a:t>
            </a:r>
            <a:endParaRPr>
              <a:solidFill>
                <a:srgbClr val="434343"/>
              </a:solidFill>
            </a:endParaRPr>
          </a:p>
        </p:txBody>
      </p:sp>
      <p:pic>
        <p:nvPicPr>
          <p:cNvPr id="124" name="Google Shape;124;p19"/>
          <p:cNvPicPr preferRelativeResize="0"/>
          <p:nvPr/>
        </p:nvPicPr>
        <p:blipFill>
          <a:blip r:embed="rId3">
            <a:alphaModFix/>
          </a:blip>
          <a:stretch>
            <a:fillRect/>
          </a:stretch>
        </p:blipFill>
        <p:spPr>
          <a:xfrm>
            <a:off x="610075" y="0"/>
            <a:ext cx="1324225" cy="1324200"/>
          </a:xfrm>
          <a:prstGeom prst="rect">
            <a:avLst/>
          </a:prstGeom>
          <a:noFill/>
          <a:ln>
            <a:noFill/>
          </a:ln>
        </p:spPr>
      </p:pic>
      <p:sp>
        <p:nvSpPr>
          <p:cNvPr id="125" name="Google Shape;125;p19"/>
          <p:cNvSpPr txBox="1"/>
          <p:nvPr/>
        </p:nvSpPr>
        <p:spPr>
          <a:xfrm>
            <a:off x="515750" y="4711400"/>
            <a:ext cx="7647300" cy="3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Persona’s document </a:t>
            </a:r>
            <a:r>
              <a:rPr lang="en" u="sng">
                <a:solidFill>
                  <a:schemeClr val="hlink"/>
                </a:solidFill>
                <a:latin typeface="Lato"/>
                <a:ea typeface="Lato"/>
                <a:cs typeface="Lato"/>
                <a:sym typeface="Lato"/>
                <a:hlinkClick r:id="rId4"/>
              </a:rPr>
              <a:t>here</a:t>
            </a:r>
            <a:endParaRPr>
              <a:latin typeface="Lato"/>
              <a:ea typeface="Lato"/>
              <a:cs typeface="Lato"/>
              <a:sym typeface="Lato"/>
            </a:endParaRPr>
          </a:p>
        </p:txBody>
      </p:sp>
      <p:sp>
        <p:nvSpPr>
          <p:cNvPr id="126" name="Google Shape;126;p19"/>
          <p:cNvSpPr txBox="1"/>
          <p:nvPr/>
        </p:nvSpPr>
        <p:spPr>
          <a:xfrm>
            <a:off x="4934425" y="2495075"/>
            <a:ext cx="306600" cy="1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27" name="Google Shape;127;p19"/>
          <p:cNvSpPr txBox="1"/>
          <p:nvPr/>
        </p:nvSpPr>
        <p:spPr>
          <a:xfrm>
            <a:off x="190700" y="1390350"/>
            <a:ext cx="1743600" cy="3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There are special </a:t>
            </a:r>
            <a:r>
              <a:rPr lang="en" sz="1200">
                <a:latin typeface="Lato"/>
                <a:ea typeface="Lato"/>
                <a:cs typeface="Lato"/>
                <a:sym typeface="Lato"/>
              </a:rPr>
              <a:t>requirements</a:t>
            </a:r>
            <a:r>
              <a:rPr lang="en" sz="1200">
                <a:latin typeface="Lato"/>
                <a:ea typeface="Lato"/>
                <a:cs typeface="Lato"/>
                <a:sym typeface="Lato"/>
              </a:rPr>
              <a:t> for travels with dogs, cats, birds and other types of pets.</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Not every place has a wide choice of hotels or places to stay that allow pets.</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Users will be interested in the application that helps to combine all the needed information regarding specific destination and trips there with pets.</a:t>
            </a:r>
            <a:endParaRPr sz="1200">
              <a:latin typeface="Lato"/>
              <a:ea typeface="Lato"/>
              <a:cs typeface="Lato"/>
              <a:sym typeface="Lato"/>
            </a:endParaRPr>
          </a:p>
        </p:txBody>
      </p:sp>
      <p:pic>
        <p:nvPicPr>
          <p:cNvPr id="128" name="Google Shape;128;p19"/>
          <p:cNvPicPr preferRelativeResize="0"/>
          <p:nvPr/>
        </p:nvPicPr>
        <p:blipFill>
          <a:blip r:embed="rId5">
            <a:alphaModFix/>
          </a:blip>
          <a:stretch>
            <a:fillRect/>
          </a:stretch>
        </p:blipFill>
        <p:spPr>
          <a:xfrm>
            <a:off x="1961150" y="1195900"/>
            <a:ext cx="3619225" cy="3306150"/>
          </a:xfrm>
          <a:prstGeom prst="rect">
            <a:avLst/>
          </a:prstGeom>
          <a:noFill/>
          <a:ln>
            <a:noFill/>
          </a:ln>
        </p:spPr>
      </p:pic>
      <p:pic>
        <p:nvPicPr>
          <p:cNvPr id="129" name="Google Shape;129;p19"/>
          <p:cNvPicPr preferRelativeResize="0"/>
          <p:nvPr/>
        </p:nvPicPr>
        <p:blipFill>
          <a:blip r:embed="rId6">
            <a:alphaModFix/>
          </a:blip>
          <a:stretch>
            <a:fillRect/>
          </a:stretch>
        </p:blipFill>
        <p:spPr>
          <a:xfrm>
            <a:off x="5580375" y="1222274"/>
            <a:ext cx="3554900" cy="3253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3" name="Shape 133"/>
        <p:cNvGrpSpPr/>
        <p:nvPr/>
      </p:nvGrpSpPr>
      <p:grpSpPr>
        <a:xfrm>
          <a:off x="0" y="0"/>
          <a:ext cx="0" cy="0"/>
          <a:chOff x="0" y="0"/>
          <a:chExt cx="0" cy="0"/>
        </a:xfrm>
      </p:grpSpPr>
      <p:sp>
        <p:nvSpPr>
          <p:cNvPr id="134" name="Google Shape;134;p20"/>
          <p:cNvSpPr txBox="1"/>
          <p:nvPr>
            <p:ph type="title"/>
          </p:nvPr>
        </p:nvSpPr>
        <p:spPr>
          <a:xfrm>
            <a:off x="3454375" y="447525"/>
            <a:ext cx="4392300" cy="61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434343"/>
                </a:solidFill>
              </a:rPr>
              <a:t>Competitive Analysis</a:t>
            </a:r>
            <a:endParaRPr>
              <a:solidFill>
                <a:srgbClr val="434343"/>
              </a:solidFill>
            </a:endParaRPr>
          </a:p>
        </p:txBody>
      </p:sp>
      <p:sp>
        <p:nvSpPr>
          <p:cNvPr id="135" name="Google Shape;135;p20"/>
          <p:cNvSpPr txBox="1"/>
          <p:nvPr>
            <p:ph idx="1" type="body"/>
          </p:nvPr>
        </p:nvSpPr>
        <p:spPr>
          <a:xfrm>
            <a:off x="189250" y="1607050"/>
            <a:ext cx="2775300" cy="329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200"/>
              <a:t>We reviewed few competitors in the pets travel planning apps with similar options.</a:t>
            </a:r>
            <a:endParaRPr sz="1200"/>
          </a:p>
          <a:p>
            <a:pPr indent="0" lvl="0" marL="0" rtl="0" algn="l">
              <a:lnSpc>
                <a:spcPct val="115000"/>
              </a:lnSpc>
              <a:spcBef>
                <a:spcPts val="1600"/>
              </a:spcBef>
              <a:spcAft>
                <a:spcPts val="1600"/>
              </a:spcAft>
              <a:buSzPts val="1800"/>
              <a:buNone/>
            </a:pPr>
            <a:r>
              <a:rPr lang="en" sz="1200"/>
              <a:t>It was done to see the level of information load at different websites and applications:  few websites offer just specific information for particular kind of pet and others give a lot of information but maybe not as structured as we wish to do in our app.</a:t>
            </a:r>
            <a:endParaRPr sz="1200"/>
          </a:p>
        </p:txBody>
      </p:sp>
      <p:pic>
        <p:nvPicPr>
          <p:cNvPr id="136" name="Google Shape;136;p20"/>
          <p:cNvPicPr preferRelativeResize="0"/>
          <p:nvPr/>
        </p:nvPicPr>
        <p:blipFill rotWithShape="1">
          <a:blip r:embed="rId3">
            <a:alphaModFix/>
          </a:blip>
          <a:srcRect b="10344" l="11582" r="0" t="7160"/>
          <a:stretch/>
        </p:blipFill>
        <p:spPr>
          <a:xfrm>
            <a:off x="623900" y="0"/>
            <a:ext cx="1685276" cy="1699934"/>
          </a:xfrm>
          <a:prstGeom prst="rect">
            <a:avLst/>
          </a:prstGeom>
          <a:noFill/>
          <a:ln>
            <a:noFill/>
          </a:ln>
        </p:spPr>
      </p:pic>
      <p:sp>
        <p:nvSpPr>
          <p:cNvPr id="137" name="Google Shape;137;p20"/>
          <p:cNvSpPr txBox="1"/>
          <p:nvPr/>
        </p:nvSpPr>
        <p:spPr>
          <a:xfrm>
            <a:off x="3071300" y="1065525"/>
            <a:ext cx="1850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Direct Competition:</a:t>
            </a:r>
            <a:endParaRPr b="1">
              <a:latin typeface="Lato"/>
              <a:ea typeface="Lato"/>
              <a:cs typeface="Lato"/>
              <a:sym typeface="Lato"/>
            </a:endParaRPr>
          </a:p>
        </p:txBody>
      </p:sp>
      <p:sp>
        <p:nvSpPr>
          <p:cNvPr id="138" name="Google Shape;138;p20"/>
          <p:cNvSpPr txBox="1"/>
          <p:nvPr/>
        </p:nvSpPr>
        <p:spPr>
          <a:xfrm>
            <a:off x="3071300" y="4045275"/>
            <a:ext cx="62166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Indirect Competition:</a:t>
            </a:r>
            <a:endParaRPr b="1">
              <a:latin typeface="Lato"/>
              <a:ea typeface="Lato"/>
              <a:cs typeface="Lato"/>
              <a:sym typeface="Lato"/>
            </a:endParaRPr>
          </a:p>
          <a:p>
            <a:pPr indent="0" lvl="0" marL="0" rtl="0" algn="l">
              <a:spcBef>
                <a:spcPts val="0"/>
              </a:spcBef>
              <a:spcAft>
                <a:spcPts val="0"/>
              </a:spcAft>
              <a:buNone/>
            </a:pPr>
            <a:r>
              <a:rPr lang="en" sz="800">
                <a:latin typeface="Lucida Sans"/>
                <a:ea typeface="Lucida Sans"/>
                <a:cs typeface="Lucida Sans"/>
                <a:sym typeface="Lucida Sans"/>
              </a:rPr>
              <a:t>Friends/Relatives Experience (so competitor is the app/service they used)</a:t>
            </a:r>
            <a:endParaRPr sz="800">
              <a:latin typeface="Lucida Sans"/>
              <a:ea typeface="Lucida Sans"/>
              <a:cs typeface="Lucida Sans"/>
              <a:sym typeface="Lucida Sans"/>
            </a:endParaRPr>
          </a:p>
        </p:txBody>
      </p:sp>
      <p:pic>
        <p:nvPicPr>
          <p:cNvPr id="139" name="Google Shape;139;p20"/>
          <p:cNvPicPr preferRelativeResize="0"/>
          <p:nvPr/>
        </p:nvPicPr>
        <p:blipFill>
          <a:blip r:embed="rId4">
            <a:alphaModFix/>
          </a:blip>
          <a:stretch>
            <a:fillRect/>
          </a:stretch>
        </p:blipFill>
        <p:spPr>
          <a:xfrm>
            <a:off x="3859450" y="1406037"/>
            <a:ext cx="4392300" cy="272103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1AB2A"/>
            </a:gs>
            <a:gs pos="100000">
              <a:srgbClr val="203E13"/>
            </a:gs>
          </a:gsLst>
          <a:path path="circle">
            <a:fillToRect b="50%" l="50%" r="50%" t="50%"/>
          </a:path>
          <a:tileRect/>
        </a:gradFill>
      </p:bgPr>
    </p:bg>
    <p:spTree>
      <p:nvGrpSpPr>
        <p:cNvPr id="143" name="Shape 143"/>
        <p:cNvGrpSpPr/>
        <p:nvPr/>
      </p:nvGrpSpPr>
      <p:grpSpPr>
        <a:xfrm>
          <a:off x="0" y="0"/>
          <a:ext cx="0" cy="0"/>
          <a:chOff x="0" y="0"/>
          <a:chExt cx="0" cy="0"/>
        </a:xfrm>
      </p:grpSpPr>
      <p:sp>
        <p:nvSpPr>
          <p:cNvPr id="144" name="Google Shape;144;p21"/>
          <p:cNvSpPr txBox="1"/>
          <p:nvPr>
            <p:ph type="ctrTitle"/>
          </p:nvPr>
        </p:nvSpPr>
        <p:spPr>
          <a:xfrm>
            <a:off x="1935075" y="1503525"/>
            <a:ext cx="6331500" cy="1542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solidFill>
                  <a:srgbClr val="FFFFFF"/>
                </a:solidFill>
              </a:rPr>
              <a:t>Definition &amp; Ideation</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